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 id="2147483698" r:id="rId5"/>
    <p:sldMasterId id="214748369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0fae1326f_0_6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0fae1326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https://jmertic.github.io/committee-gallery/open-mainframe-project-tac</a:t>
            </a:r>
            <a:r>
              <a:rPr lang="en"/>
              <a:t> </a:t>
            </a:r>
            <a:endParaRPr/>
          </a:p>
        </p:txBody>
      </p:sp>
      <p:sp>
        <p:nvSpPr>
          <p:cNvPr id="456" name="Google Shape;456;g2c0fae1326f_0_652: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c0fae1326f_0_2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g2c0fae1326f_0_222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c0fae1326f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c0fae1326f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c0fae1326f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c0fae1326f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c0fae1326f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c0fae1326f_0_13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0fae1326f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0fae1326f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0fae1326f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0fae1326f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0fae1326f_0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0fae1326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Image from </a:t>
            </a:r>
            <a:r>
              <a:rPr lang="en" u="sng">
                <a:solidFill>
                  <a:schemeClr val="hlink"/>
                </a:solidFill>
                <a:hlinkClick r:id="rId2"/>
              </a:rPr>
              <a:t>https://www.openmainframeproject.org/about</a:t>
            </a:r>
            <a:r>
              <a:rPr lang="en"/>
              <a:t> </a:t>
            </a:r>
            <a:endParaRPr/>
          </a:p>
        </p:txBody>
      </p:sp>
      <p:sp>
        <p:nvSpPr>
          <p:cNvPr id="350" name="Google Shape;350;g2c0fae1326f_0_280:notes"/>
          <p:cNvSpPr txBox="1"/>
          <p:nvPr>
            <p:ph idx="12" type="sldNum"/>
          </p:nvPr>
        </p:nvSpPr>
        <p:spPr>
          <a:xfrm>
            <a:off x="3884612"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c0fae1326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c0fae1326f_0_4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Calibri"/>
                <a:ea typeface="Calibri"/>
                <a:cs typeface="Calibri"/>
                <a:sym typeface="Calibri"/>
              </a:rPr>
              <a:t>Source: </a:t>
            </a:r>
            <a:r>
              <a:rPr lang="en"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c0fae1326f_0_1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c0fae1326f_0_1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c0fae1326f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 Mainframe Project enables this </a:t>
            </a:r>
            <a:r>
              <a:rPr lang="en"/>
              <a:t>innovation</a:t>
            </a:r>
            <a:r>
              <a:rPr lang="en"/>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Source: </a:t>
            </a:r>
            <a:r>
              <a:rPr lang="en"/>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388" name="Google Shape;388;g2c0fae1326f_0_8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c0fae1326f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c0fae1326f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6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6.png"/><Relationship Id="rId4" Type="http://schemas.openxmlformats.org/officeDocument/2006/relationships/image" Target="../media/image2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2.png"/><Relationship Id="rId4"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1" name="Google Shape;11;p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2" name="Google Shape;12;p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 name="Google Shape;13;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1" name="Shape 71"/>
        <p:cNvGrpSpPr/>
        <p:nvPr/>
      </p:nvGrpSpPr>
      <p:grpSpPr>
        <a:xfrm>
          <a:off x="0" y="0"/>
          <a:ext cx="0" cy="0"/>
          <a:chOff x="0" y="0"/>
          <a:chExt cx="0" cy="0"/>
        </a:xfrm>
      </p:grpSpPr>
      <p:sp>
        <p:nvSpPr>
          <p:cNvPr id="72" name="Google Shape;72;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4" name="Google Shape;74;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77" name="Google Shape;77;p12"/>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12"/>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12"/>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0" name="Google Shape;80;p12"/>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81" name="Google Shape;81;p12"/>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82" name="Google Shape;82;p12"/>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3" name="Google Shape;83;p12"/>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86" name="Google Shape;86;p13"/>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solidFill>
                <a:srgbClr val="001F8E"/>
              </a:solidFill>
              <a:latin typeface="Gill Sans"/>
              <a:ea typeface="Gill Sans"/>
              <a:cs typeface="Gill Sans"/>
              <a:sym typeface="Gill Sans"/>
            </a:endParaRPr>
          </a:p>
        </p:txBody>
      </p:sp>
      <p:sp>
        <p:nvSpPr>
          <p:cNvPr id="87" name="Google Shape;87;p13"/>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13"/>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89" name="Google Shape;89;p13"/>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92" name="Shape 92"/>
        <p:cNvGrpSpPr/>
        <p:nvPr/>
      </p:nvGrpSpPr>
      <p:grpSpPr>
        <a:xfrm>
          <a:off x="0" y="0"/>
          <a:ext cx="0" cy="0"/>
          <a:chOff x="0" y="0"/>
          <a:chExt cx="0" cy="0"/>
        </a:xfrm>
      </p:grpSpPr>
      <p:sp>
        <p:nvSpPr>
          <p:cNvPr id="93" name="Google Shape;93;p15"/>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94" name="Google Shape;94;p15"/>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95" name="Google Shape;95;p15"/>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6" name="Google Shape;96;p15"/>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97" name="Google Shape;97;p15"/>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98" name="Google Shape;98;p15"/>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99" name="Google Shape;99;p15"/>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101" name="Shape 101"/>
        <p:cNvGrpSpPr/>
        <p:nvPr/>
      </p:nvGrpSpPr>
      <p:grpSpPr>
        <a:xfrm>
          <a:off x="0" y="0"/>
          <a:ext cx="0" cy="0"/>
          <a:chOff x="0" y="0"/>
          <a:chExt cx="0" cy="0"/>
        </a:xfrm>
      </p:grpSpPr>
      <p:pic>
        <p:nvPicPr>
          <p:cNvPr descr="A picture containing graphical user interface&#10;&#10;Description automatically generated" id="102" name="Google Shape;102;p1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3" name="Google Shape;103;p16"/>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105" name="Google Shape;105;p16"/>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idx="1" type="body"/>
          </p:nvPr>
        </p:nvSpPr>
        <p:spPr>
          <a:xfrm>
            <a:off x="258842" y="1744191"/>
            <a:ext cx="5793000" cy="1321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1000"/>
              </a:spcBef>
              <a:spcAft>
                <a:spcPts val="0"/>
              </a:spcAft>
              <a:buClr>
                <a:schemeClr val="lt1"/>
              </a:buClr>
              <a:buSzPts val="4800"/>
              <a:buNone/>
              <a:defRPr b="1" sz="4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8" name="Google Shape;108;p17"/>
          <p:cNvSpPr txBox="1"/>
          <p:nvPr>
            <p:ph idx="2" type="body"/>
          </p:nvPr>
        </p:nvSpPr>
        <p:spPr>
          <a:xfrm>
            <a:off x="258842" y="3151033"/>
            <a:ext cx="30261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400"/>
              </a:spcBef>
              <a:spcAft>
                <a:spcPts val="0"/>
              </a:spcAft>
              <a:buClr>
                <a:schemeClr val="lt1"/>
              </a:buClr>
              <a:buSzPts val="1800"/>
              <a:buNone/>
              <a:defRPr b="1" i="0" sz="1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09" name="Google Shape;109;p17"/>
          <p:cNvSpPr txBox="1"/>
          <p:nvPr>
            <p:ph idx="3" type="body"/>
          </p:nvPr>
        </p:nvSpPr>
        <p:spPr>
          <a:xfrm>
            <a:off x="262947" y="4470167"/>
            <a:ext cx="2150700" cy="403200"/>
          </a:xfrm>
          <a:prstGeom prst="rect">
            <a:avLst/>
          </a:prstGeom>
          <a:noFill/>
          <a:ln>
            <a:noFill/>
          </a:ln>
        </p:spPr>
        <p:txBody>
          <a:bodyPr anchorCtr="0" anchor="t" bIns="45700" lIns="360000" spcFirstLastPara="1" rIns="91425" wrap="square" tIns="45700">
            <a:noAutofit/>
          </a:bodyPr>
          <a:lstStyle>
            <a:lvl1pPr indent="-228600" lvl="0" marL="457200" rtl="0" algn="l">
              <a:spcBef>
                <a:spcPts val="300"/>
              </a:spcBef>
              <a:spcAft>
                <a:spcPts val="0"/>
              </a:spcAft>
              <a:buClr>
                <a:schemeClr val="lt1"/>
              </a:buClr>
              <a:buSzPts val="1400"/>
              <a:buNone/>
              <a:defRPr b="0" i="0" sz="14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id="111" name="Google Shape;111;p1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112" name="Google Shape;112;p1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113" name="Google Shape;113;p1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title"/>
          </p:nvPr>
        </p:nvSpPr>
        <p:spPr>
          <a:xfrm>
            <a:off x="296897" y="40417"/>
            <a:ext cx="8389800" cy="490500"/>
          </a:xfrm>
          <a:prstGeom prst="rect">
            <a:avLst/>
          </a:prstGeom>
          <a:noFill/>
          <a:ln>
            <a:noFill/>
          </a:ln>
        </p:spPr>
        <p:txBody>
          <a:bodyPr anchorCtr="0" anchor="ctr" bIns="45700" lIns="91425" spcFirstLastPara="1" rIns="91425" wrap="square" tIns="45700">
            <a:normAutofit/>
          </a:bodyPr>
          <a:lstStyle>
            <a:lvl1pPr lvl="0" rtl="0" algn="l">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
        <p:nvSpPr>
          <p:cNvPr id="116" name="Google Shape;116;p19"/>
          <p:cNvSpPr txBox="1"/>
          <p:nvPr>
            <p:ph idx="1" type="body"/>
          </p:nvPr>
        </p:nvSpPr>
        <p:spPr>
          <a:xfrm>
            <a:off x="355601" y="885371"/>
            <a:ext cx="7376400" cy="3297900"/>
          </a:xfrm>
          <a:prstGeom prst="rect">
            <a:avLst/>
          </a:prstGeom>
          <a:noFill/>
          <a:ln>
            <a:noFill/>
          </a:ln>
        </p:spPr>
        <p:txBody>
          <a:bodyPr anchorCtr="0" anchor="t" bIns="45700" lIns="91425" spcFirstLastPara="1" rIns="91425" wrap="square" tIns="45700">
            <a:normAutofit/>
          </a:bodyPr>
          <a:lstStyle>
            <a:lvl1pPr indent="-406400" lvl="0" marL="457200" rtl="0" algn="l">
              <a:spcBef>
                <a:spcPts val="500"/>
              </a:spcBef>
              <a:spcAft>
                <a:spcPts val="0"/>
              </a:spcAft>
              <a:buClr>
                <a:srgbClr val="BFBFBF"/>
              </a:buClr>
              <a:buSzPts val="2800"/>
              <a:buChar char="•"/>
              <a:defRPr sz="2800">
                <a:latin typeface="Arial"/>
                <a:ea typeface="Arial"/>
                <a:cs typeface="Arial"/>
                <a:sym typeface="Arial"/>
              </a:defRPr>
            </a:lvl1pPr>
            <a:lvl2pPr indent="-381000" lvl="1" marL="914400" rtl="0" algn="l">
              <a:spcBef>
                <a:spcPts val="500"/>
              </a:spcBef>
              <a:spcAft>
                <a:spcPts val="0"/>
              </a:spcAft>
              <a:buClr>
                <a:srgbClr val="BFBFBF"/>
              </a:buClr>
              <a:buSzPts val="2400"/>
              <a:buChar char="–"/>
              <a:defRPr sz="2400">
                <a:latin typeface="Arial"/>
                <a:ea typeface="Arial"/>
                <a:cs typeface="Arial"/>
                <a:sym typeface="Arial"/>
              </a:defRPr>
            </a:lvl2pPr>
            <a:lvl3pPr indent="-355600" lvl="2" marL="1371600" rtl="0" algn="l">
              <a:spcBef>
                <a:spcPts val="400"/>
              </a:spcBef>
              <a:spcAft>
                <a:spcPts val="0"/>
              </a:spcAft>
              <a:buClr>
                <a:srgbClr val="BFBFBF"/>
              </a:buClr>
              <a:buSzPts val="2000"/>
              <a:buChar char="•"/>
              <a:defRPr sz="2000">
                <a:latin typeface="Arial"/>
                <a:ea typeface="Arial"/>
                <a:cs typeface="Arial"/>
                <a:sym typeface="Arial"/>
              </a:defRPr>
            </a:lvl3pPr>
            <a:lvl4pPr indent="-355600" lvl="3" marL="1828800" rtl="0" algn="l">
              <a:spcBef>
                <a:spcPts val="400"/>
              </a:spcBef>
              <a:spcAft>
                <a:spcPts val="0"/>
              </a:spcAft>
              <a:buClr>
                <a:srgbClr val="BFBFBF"/>
              </a:buClr>
              <a:buSzPts val="2000"/>
              <a:buChar char="–"/>
              <a:defRPr>
                <a:latin typeface="Arial"/>
                <a:ea typeface="Arial"/>
                <a:cs typeface="Arial"/>
                <a:sym typeface="Arial"/>
              </a:defRPr>
            </a:lvl4pPr>
            <a:lvl5pPr indent="-355600" lvl="4" marL="2286000" rtl="0" algn="l">
              <a:spcBef>
                <a:spcPts val="400"/>
              </a:spcBef>
              <a:spcAft>
                <a:spcPts val="0"/>
              </a:spcAft>
              <a:buClr>
                <a:srgbClr val="BFBFBF"/>
              </a:buClr>
              <a:buSzPts val="2000"/>
              <a:buChar char="»"/>
              <a:defRPr>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17" name="Google Shape;117;p19"/>
          <p:cNvSpPr/>
          <p:nvPr/>
        </p:nvSpPr>
        <p:spPr>
          <a:xfrm>
            <a:off x="-2" y="4946754"/>
            <a:ext cx="9144000" cy="196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8" name="Google Shape;118;p19"/>
          <p:cNvSpPr txBox="1"/>
          <p:nvPr/>
        </p:nvSpPr>
        <p:spPr>
          <a:xfrm>
            <a:off x="8375257" y="4911195"/>
            <a:ext cx="631200" cy="2553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1000"/>
              <a:buFont typeface="Arial"/>
              <a:buNone/>
            </a:pPr>
            <a:r>
              <a:rPr b="1" i="0" lang="en" sz="1000" u="none" cap="none" strike="noStrike">
                <a:solidFill>
                  <a:schemeClr val="lt1"/>
                </a:solidFill>
                <a:latin typeface="Arial"/>
                <a:ea typeface="Arial"/>
                <a:cs typeface="Arial"/>
                <a:sym typeface="Arial"/>
              </a:rPr>
              <a:t>#ASWF</a:t>
            </a:r>
            <a:endParaRPr sz="14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 type="body"/>
          </p:nvPr>
        </p:nvSpPr>
        <p:spPr>
          <a:xfrm>
            <a:off x="3867992" y="2093372"/>
            <a:ext cx="5006400" cy="1270500"/>
          </a:xfrm>
          <a:prstGeom prst="rect">
            <a:avLst/>
          </a:prstGeom>
          <a:noFill/>
          <a:ln>
            <a:noFill/>
          </a:ln>
        </p:spPr>
        <p:txBody>
          <a:bodyPr anchorCtr="0" anchor="ctr" bIns="45700" lIns="360000" spcFirstLastPara="1" rIns="91425" wrap="square" tIns="45700">
            <a:noAutofit/>
          </a:bodyPr>
          <a:lstStyle>
            <a:lvl1pPr indent="-228600" lvl="0" marL="457200" rtl="0" algn="l">
              <a:spcBef>
                <a:spcPts val="800"/>
              </a:spcBef>
              <a:spcAft>
                <a:spcPts val="0"/>
              </a:spcAft>
              <a:buClr>
                <a:schemeClr val="lt1"/>
              </a:buClr>
              <a:buSzPts val="3800"/>
              <a:buNone/>
              <a:defRPr b="1" sz="3800">
                <a:solidFill>
                  <a:schemeClr val="lt1"/>
                </a:solidFill>
                <a:latin typeface="Arial"/>
                <a:ea typeface="Arial"/>
                <a:cs typeface="Arial"/>
                <a:sym typeface="Arial"/>
              </a:defRPr>
            </a:lvl1pPr>
            <a:lvl2pPr indent="-228600" lvl="1" marL="9144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2pPr>
            <a:lvl3pPr indent="-228600" lvl="2" marL="13716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3pPr>
            <a:lvl4pPr indent="-228600" lvl="3" marL="18288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4pPr>
            <a:lvl5pPr indent="-228600" lvl="4" marL="2286000" rtl="0" algn="ctr">
              <a:spcBef>
                <a:spcPts val="1000"/>
              </a:spcBef>
              <a:spcAft>
                <a:spcPts val="0"/>
              </a:spcAft>
              <a:buClr>
                <a:schemeClr val="lt1"/>
              </a:buClr>
              <a:buSzPts val="4800"/>
              <a:buNone/>
              <a:defRPr sz="4800">
                <a:solidFill>
                  <a:schemeClr val="lt1"/>
                </a:solidFill>
                <a:latin typeface="Helvetica Neue Light"/>
                <a:ea typeface="Helvetica Neue Light"/>
                <a:cs typeface="Helvetica Neue Light"/>
                <a:sym typeface="Helvetica Neue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6" name="Google Shape;16;p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 name="Google Shape;17;p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 name="Google Shape;18;p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 name="Google Shape;19;p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0" name="Google Shape;20;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1" name="Google Shape;21;p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21" name="Shape 121"/>
        <p:cNvGrpSpPr/>
        <p:nvPr/>
      </p:nvGrpSpPr>
      <p:grpSpPr>
        <a:xfrm>
          <a:off x="0" y="0"/>
          <a:ext cx="0" cy="0"/>
          <a:chOff x="0" y="0"/>
          <a:chExt cx="0" cy="0"/>
        </a:xfrm>
      </p:grpSpPr>
      <p:sp>
        <p:nvSpPr>
          <p:cNvPr id="122" name="Google Shape;122;p2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3" name="Google Shape;123;p2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24" name="Google Shape;124;p2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25" name="Google Shape;125;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2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7" name="Google Shape;127;p2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28" name="Google Shape;128;p2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29" name="Shape 129"/>
        <p:cNvGrpSpPr/>
        <p:nvPr/>
      </p:nvGrpSpPr>
      <p:grpSpPr>
        <a:xfrm>
          <a:off x="0" y="0"/>
          <a:ext cx="0" cy="0"/>
          <a:chOff x="0" y="0"/>
          <a:chExt cx="0" cy="0"/>
        </a:xfrm>
      </p:grpSpPr>
      <p:sp>
        <p:nvSpPr>
          <p:cNvPr id="130" name="Google Shape;130;p2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1" name="Google Shape;131;p2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32" name="Google Shape;132;p2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33" name="Google Shape;13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 name="Google Shape;136;p2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2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41" name="Google Shape;141;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44" name="Google Shape;144;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145" name="Shape 145"/>
        <p:cNvGrpSpPr/>
        <p:nvPr/>
      </p:nvGrpSpPr>
      <p:grpSpPr>
        <a:xfrm>
          <a:off x="0" y="0"/>
          <a:ext cx="0" cy="0"/>
          <a:chOff x="0" y="0"/>
          <a:chExt cx="0" cy="0"/>
        </a:xfrm>
      </p:grpSpPr>
      <p:sp>
        <p:nvSpPr>
          <p:cNvPr id="146" name="Google Shape;146;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4"/>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48" name="Google Shape;148;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9" name="Google Shape;149;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50" name="Google Shape;150;p24"/>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151" name="Google Shape;151;p24"/>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152" name="Google Shape;152;p24"/>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5" name="Google Shape;155;p2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6" name="Google Shape;156;p2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57" name="Google Shape;157;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5"/>
          <p:cNvGrpSpPr/>
          <p:nvPr/>
        </p:nvGrpSpPr>
        <p:grpSpPr>
          <a:xfrm>
            <a:off x="6971838" y="-12"/>
            <a:ext cx="2174881" cy="1450030"/>
            <a:chOff x="6098378" y="5"/>
            <a:chExt cx="3045625" cy="2030570"/>
          </a:xfrm>
        </p:grpSpPr>
        <p:sp>
          <p:nvSpPr>
            <p:cNvPr id="159" name="Google Shape;15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3" name="Google Shape;163;p2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64" name="Google Shape;164;p2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p:cSld name="TITLE_4">
    <p:bg>
      <p:bgPr>
        <a:gradFill>
          <a:gsLst>
            <a:gs pos="0">
              <a:srgbClr val="003778"/>
            </a:gs>
            <a:gs pos="100000">
              <a:srgbClr val="00183C"/>
            </a:gs>
          </a:gsLst>
          <a:lin ang="2700006" scaled="0"/>
        </a:gradFill>
      </p:bgPr>
    </p:bg>
    <p:spTree>
      <p:nvGrpSpPr>
        <p:cNvPr id="165" name="Shape 165"/>
        <p:cNvGrpSpPr/>
        <p:nvPr/>
      </p:nvGrpSpPr>
      <p:grpSpPr>
        <a:xfrm>
          <a:off x="0" y="0"/>
          <a:ext cx="0" cy="0"/>
          <a:chOff x="0" y="0"/>
          <a:chExt cx="0" cy="0"/>
        </a:xfrm>
      </p:grpSpPr>
      <p:sp>
        <p:nvSpPr>
          <p:cNvPr id="166" name="Google Shape;166;p2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73" name="Google Shape;173;p2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74" name="Google Shape;174;p2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79" name="Shape 179"/>
        <p:cNvGrpSpPr/>
        <p:nvPr/>
      </p:nvGrpSpPr>
      <p:grpSpPr>
        <a:xfrm>
          <a:off x="0" y="0"/>
          <a:ext cx="0" cy="0"/>
          <a:chOff x="0" y="0"/>
          <a:chExt cx="0" cy="0"/>
        </a:xfrm>
      </p:grpSpPr>
      <p:sp>
        <p:nvSpPr>
          <p:cNvPr id="180" name="Google Shape;180;p28"/>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1" name="Google Shape;181;p28"/>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82" name="Google Shape;182;p28"/>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83" name="Google Shape;183;p28"/>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4" name="Google Shape;184;p28"/>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5" name="Shape 185"/>
        <p:cNvGrpSpPr/>
        <p:nvPr/>
      </p:nvGrpSpPr>
      <p:grpSpPr>
        <a:xfrm>
          <a:off x="0" y="0"/>
          <a:ext cx="0" cy="0"/>
          <a:chOff x="0" y="0"/>
          <a:chExt cx="0" cy="0"/>
        </a:xfrm>
      </p:grpSpPr>
      <p:sp>
        <p:nvSpPr>
          <p:cNvPr id="186" name="Google Shape;186;p2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87" name="Google Shape;187;p2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88" name="Google Shape;188;p2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89" name="Google Shape;189;p2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0" name="Google Shape;190;p2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91" name="Google Shape;191;p2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92" name="Google Shape;192;p2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93" name="Shape 193"/>
        <p:cNvGrpSpPr/>
        <p:nvPr/>
      </p:nvGrpSpPr>
      <p:grpSpPr>
        <a:xfrm>
          <a:off x="0" y="0"/>
          <a:ext cx="0" cy="0"/>
          <a:chOff x="0" y="0"/>
          <a:chExt cx="0" cy="0"/>
        </a:xfrm>
      </p:grpSpPr>
      <p:sp>
        <p:nvSpPr>
          <p:cNvPr id="194" name="Google Shape;194;p30"/>
          <p:cNvSpPr/>
          <p:nvPr>
            <p:ph idx="2" type="pic"/>
          </p:nvPr>
        </p:nvSpPr>
        <p:spPr>
          <a:xfrm>
            <a:off x="9100" y="0"/>
            <a:ext cx="9144000" cy="5143500"/>
          </a:xfrm>
          <a:prstGeom prst="rect">
            <a:avLst/>
          </a:prstGeom>
          <a:noFill/>
          <a:ln>
            <a:noFill/>
          </a:ln>
        </p:spPr>
      </p:sp>
      <p:sp>
        <p:nvSpPr>
          <p:cNvPr id="195" name="Google Shape;195;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96" name="Shape 196"/>
        <p:cNvGrpSpPr/>
        <p:nvPr/>
      </p:nvGrpSpPr>
      <p:grpSpPr>
        <a:xfrm>
          <a:off x="0" y="0"/>
          <a:ext cx="0" cy="0"/>
          <a:chOff x="0" y="0"/>
          <a:chExt cx="0" cy="0"/>
        </a:xfrm>
      </p:grpSpPr>
      <p:sp>
        <p:nvSpPr>
          <p:cNvPr id="197" name="Google Shape;197;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8" name="Google Shape;198;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9" name="Google Shape;199;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00" name="Google Shape;200;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01" name="Google Shape;201;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2" name="Google Shape;202;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3" name="Google Shape;203;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04" name="Google Shape;204;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4" name="Google Shape;24;p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5" name="Google Shape;25;p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6" name="Google Shape;26;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05" name="Shape 205"/>
        <p:cNvGrpSpPr/>
        <p:nvPr/>
      </p:nvGrpSpPr>
      <p:grpSpPr>
        <a:xfrm>
          <a:off x="0" y="0"/>
          <a:ext cx="0" cy="0"/>
          <a:chOff x="0" y="0"/>
          <a:chExt cx="0" cy="0"/>
        </a:xfrm>
      </p:grpSpPr>
      <p:sp>
        <p:nvSpPr>
          <p:cNvPr id="206" name="Google Shape;206;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7" name="Google Shape;207;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8" name="Google Shape;208;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9" name="Google Shape;209;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10" name="Google Shape;210;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1" name="Google Shape;211;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2" name="Google Shape;212;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13" name="Google Shape;213;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14" name="Google Shape;214;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15" name="Google Shape;215;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6" name="Google Shape;216;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7" name="Google Shape;217;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8" name="Shape 218"/>
        <p:cNvGrpSpPr/>
        <p:nvPr/>
      </p:nvGrpSpPr>
      <p:grpSpPr>
        <a:xfrm>
          <a:off x="0" y="0"/>
          <a:ext cx="0" cy="0"/>
          <a:chOff x="0" y="0"/>
          <a:chExt cx="0" cy="0"/>
        </a:xfrm>
      </p:grpSpPr>
      <p:sp>
        <p:nvSpPr>
          <p:cNvPr id="219" name="Google Shape;219;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20" name="Google Shape;220;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21" name="Google Shape;221;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22" name="Google Shape;222;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23" name="Google Shape;223;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24" name="Google Shape;224;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25" name="Shape 225"/>
        <p:cNvGrpSpPr/>
        <p:nvPr/>
      </p:nvGrpSpPr>
      <p:grpSpPr>
        <a:xfrm>
          <a:off x="0" y="0"/>
          <a:ext cx="0" cy="0"/>
          <a:chOff x="0" y="0"/>
          <a:chExt cx="0" cy="0"/>
        </a:xfrm>
      </p:grpSpPr>
      <p:sp>
        <p:nvSpPr>
          <p:cNvPr id="226" name="Google Shape;226;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7" name="Google Shape;227;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8" name="Google Shape;228;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229" name="Google Shape;229;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30" name="Shape 230"/>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31" name="Shape 231"/>
        <p:cNvGrpSpPr/>
        <p:nvPr/>
      </p:nvGrpSpPr>
      <p:grpSpPr>
        <a:xfrm>
          <a:off x="0" y="0"/>
          <a:ext cx="0" cy="0"/>
          <a:chOff x="0" y="0"/>
          <a:chExt cx="0" cy="0"/>
        </a:xfrm>
      </p:grpSpPr>
      <p:sp>
        <p:nvSpPr>
          <p:cNvPr id="232" name="Google Shape;232;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 name="Google Shape;233;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34" name="Google Shape;234;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235" name="Shape 235"/>
        <p:cNvGrpSpPr/>
        <p:nvPr/>
      </p:nvGrpSpPr>
      <p:grpSpPr>
        <a:xfrm>
          <a:off x="0" y="0"/>
          <a:ext cx="0" cy="0"/>
          <a:chOff x="0" y="0"/>
          <a:chExt cx="0" cy="0"/>
        </a:xfrm>
      </p:grpSpPr>
      <p:pic>
        <p:nvPicPr>
          <p:cNvPr id="236" name="Google Shape;236;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7" name="Google Shape;237;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238" name="Google Shape;238;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239" name="Google Shape;239;p37"/>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0" name="Shape 240"/>
        <p:cNvGrpSpPr/>
        <p:nvPr/>
      </p:nvGrpSpPr>
      <p:grpSpPr>
        <a:xfrm>
          <a:off x="0" y="0"/>
          <a:ext cx="0" cy="0"/>
          <a:chOff x="0" y="0"/>
          <a:chExt cx="0" cy="0"/>
        </a:xfrm>
      </p:grpSpPr>
      <p:sp>
        <p:nvSpPr>
          <p:cNvPr id="241" name="Google Shape;241;p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4" name="Google Shape;244;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7" name="Google Shape;247;p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248" name="Shape 248"/>
        <p:cNvGrpSpPr/>
        <p:nvPr/>
      </p:nvGrpSpPr>
      <p:grpSpPr>
        <a:xfrm>
          <a:off x="0" y="0"/>
          <a:ext cx="0" cy="0"/>
          <a:chOff x="0" y="0"/>
          <a:chExt cx="0" cy="0"/>
        </a:xfrm>
      </p:grpSpPr>
      <p:sp>
        <p:nvSpPr>
          <p:cNvPr id="249" name="Google Shape;249;p39"/>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50" name="Google Shape;250;p39"/>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251" name="Google Shape;251;p39"/>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39"/>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53" name="Google Shape;253;p39"/>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254" name="Google Shape;254;p39"/>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255" name="Google Shape;255;p39"/>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60" name="Shape 260"/>
        <p:cNvGrpSpPr/>
        <p:nvPr/>
      </p:nvGrpSpPr>
      <p:grpSpPr>
        <a:xfrm>
          <a:off x="0" y="0"/>
          <a:ext cx="0" cy="0"/>
          <a:chOff x="0" y="0"/>
          <a:chExt cx="0" cy="0"/>
        </a:xfrm>
      </p:grpSpPr>
      <p:sp>
        <p:nvSpPr>
          <p:cNvPr id="261" name="Google Shape;261;p41"/>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2" name="Google Shape;262;p41"/>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3" name="Google Shape;263;p41"/>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264" name="Google Shape;264;p41"/>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265" name="Google Shape;265;p4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6" name="Shape 266"/>
        <p:cNvGrpSpPr/>
        <p:nvPr/>
      </p:nvGrpSpPr>
      <p:grpSpPr>
        <a:xfrm>
          <a:off x="0" y="0"/>
          <a:ext cx="0" cy="0"/>
          <a:chOff x="0" y="0"/>
          <a:chExt cx="0" cy="0"/>
        </a:xfrm>
      </p:grpSpPr>
      <p:sp>
        <p:nvSpPr>
          <p:cNvPr id="267" name="Google Shape;267;p4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68" name="Google Shape;268;p4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69" name="Google Shape;269;p4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0" name="Google Shape;270;p4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1" name="Google Shape;271;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272" name="Google Shape;272;p4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3" name="Google Shape;273;p4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5"/>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 name="Google Shape;29;p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0" name="Google Shape;30;p5"/>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1" name="Google Shape;31;p5"/>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2" name="Google Shape;32;p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3" name="Google Shape;33;p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4" name="Google Shape;34;p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5" name="Google Shape;35;p5"/>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6" name="Google Shape;36;p5"/>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Google Shape;37;p5"/>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4" name="Shape 274"/>
        <p:cNvGrpSpPr/>
        <p:nvPr/>
      </p:nvGrpSpPr>
      <p:grpSpPr>
        <a:xfrm>
          <a:off x="0" y="0"/>
          <a:ext cx="0" cy="0"/>
          <a:chOff x="0" y="0"/>
          <a:chExt cx="0" cy="0"/>
        </a:xfrm>
      </p:grpSpPr>
      <p:sp>
        <p:nvSpPr>
          <p:cNvPr id="275" name="Google Shape;275;p43"/>
          <p:cNvSpPr/>
          <p:nvPr>
            <p:ph idx="2" type="pic"/>
          </p:nvPr>
        </p:nvSpPr>
        <p:spPr>
          <a:xfrm>
            <a:off x="9100" y="0"/>
            <a:ext cx="9144000" cy="5143500"/>
          </a:xfrm>
          <a:prstGeom prst="rect">
            <a:avLst/>
          </a:prstGeom>
          <a:noFill/>
          <a:ln>
            <a:noFill/>
          </a:ln>
        </p:spPr>
      </p:sp>
      <p:sp>
        <p:nvSpPr>
          <p:cNvPr id="276" name="Google Shape;276;p43"/>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277" name="Shape 277"/>
        <p:cNvGrpSpPr/>
        <p:nvPr/>
      </p:nvGrpSpPr>
      <p:grpSpPr>
        <a:xfrm>
          <a:off x="0" y="0"/>
          <a:ext cx="0" cy="0"/>
          <a:chOff x="0" y="0"/>
          <a:chExt cx="0" cy="0"/>
        </a:xfrm>
      </p:grpSpPr>
      <p:sp>
        <p:nvSpPr>
          <p:cNvPr id="278" name="Google Shape;278;p44"/>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79" name="Google Shape;279;p44"/>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0" name="Google Shape;280;p44"/>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1" name="Google Shape;281;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82" name="Google Shape;282;p44"/>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3" name="Google Shape;283;p4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4"/>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85" name="Google Shape;285;p44"/>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286" name="Shape 286"/>
        <p:cNvGrpSpPr/>
        <p:nvPr/>
      </p:nvGrpSpPr>
      <p:grpSpPr>
        <a:xfrm>
          <a:off x="0" y="0"/>
          <a:ext cx="0" cy="0"/>
          <a:chOff x="0" y="0"/>
          <a:chExt cx="0" cy="0"/>
        </a:xfrm>
      </p:grpSpPr>
      <p:sp>
        <p:nvSpPr>
          <p:cNvPr id="287" name="Google Shape;287;p45"/>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8" name="Google Shape;288;p45"/>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89" name="Google Shape;289;p45"/>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90" name="Google Shape;290;p4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291" name="Google Shape;291;p45"/>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92" name="Google Shape;292;p45"/>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3" name="Google Shape;293;p45"/>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Major Problem</a:t>
            </a:r>
            <a:endParaRPr sz="1100"/>
          </a:p>
        </p:txBody>
      </p:sp>
      <p:sp>
        <p:nvSpPr>
          <p:cNvPr id="294" name="Google Shape;294;p45"/>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How </a:t>
            </a:r>
            <a:r>
              <a:rPr b="1" lang="en">
                <a:solidFill>
                  <a:schemeClr val="lt1"/>
                </a:solidFill>
                <a:latin typeface="Gill Sans"/>
                <a:ea typeface="Gill Sans"/>
                <a:cs typeface="Gill Sans"/>
                <a:sym typeface="Gill Sans"/>
              </a:rPr>
              <a:t>We </a:t>
            </a:r>
            <a:r>
              <a:rPr b="1" lang="en" sz="1400">
                <a:solidFill>
                  <a:schemeClr val="lt1"/>
                </a:solidFill>
                <a:latin typeface="Gill Sans"/>
                <a:ea typeface="Gill Sans"/>
                <a:cs typeface="Gill Sans"/>
                <a:sym typeface="Gill Sans"/>
              </a:rPr>
              <a:t>Innovated</a:t>
            </a:r>
            <a:endParaRPr sz="1100"/>
          </a:p>
        </p:txBody>
      </p:sp>
      <p:sp>
        <p:nvSpPr>
          <p:cNvPr id="295" name="Google Shape;295;p45"/>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400">
                <a:solidFill>
                  <a:schemeClr val="lt1"/>
                </a:solidFill>
                <a:latin typeface="Gill Sans"/>
                <a:ea typeface="Gill Sans"/>
                <a:cs typeface="Gill Sans"/>
                <a:sym typeface="Gill Sans"/>
              </a:rPr>
              <a:t>Results</a:t>
            </a:r>
            <a:endParaRPr sz="1100"/>
          </a:p>
        </p:txBody>
      </p:sp>
      <p:sp>
        <p:nvSpPr>
          <p:cNvPr id="296" name="Google Shape;296;p45"/>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7" name="Google Shape;297;p4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98" name="Google Shape;298;p45"/>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99" name="Shape 299"/>
        <p:cNvGrpSpPr/>
        <p:nvPr/>
      </p:nvGrpSpPr>
      <p:grpSpPr>
        <a:xfrm>
          <a:off x="0" y="0"/>
          <a:ext cx="0" cy="0"/>
          <a:chOff x="0" y="0"/>
          <a:chExt cx="0" cy="0"/>
        </a:xfrm>
      </p:grpSpPr>
      <p:sp>
        <p:nvSpPr>
          <p:cNvPr id="300" name="Google Shape;300;p4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01" name="Google Shape;301;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302" name="Google Shape;302;p4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303" name="Google Shape;303;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OpenMainframe_Logo_Pantone.png" id="304" name="Google Shape;304;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05" name="Google Shape;305;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306" name="Shape 306"/>
        <p:cNvGrpSpPr/>
        <p:nvPr/>
      </p:nvGrpSpPr>
      <p:grpSpPr>
        <a:xfrm>
          <a:off x="0" y="0"/>
          <a:ext cx="0" cy="0"/>
          <a:chOff x="0" y="0"/>
          <a:chExt cx="0" cy="0"/>
        </a:xfrm>
      </p:grpSpPr>
      <p:sp>
        <p:nvSpPr>
          <p:cNvPr id="307" name="Google Shape;307;p47"/>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308" name="Google Shape;308;p47"/>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309" name="Google Shape;309;p4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
        <p:nvSpPr>
          <p:cNvPr id="310" name="Google Shape;310;p4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311" name="Shape 311"/>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4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15" name="Google Shape;315;p4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316" name="Shape 316"/>
        <p:cNvGrpSpPr/>
        <p:nvPr/>
      </p:nvGrpSpPr>
      <p:grpSpPr>
        <a:xfrm>
          <a:off x="0" y="0"/>
          <a:ext cx="0" cy="0"/>
          <a:chOff x="0" y="0"/>
          <a:chExt cx="0" cy="0"/>
        </a:xfrm>
      </p:grpSpPr>
      <p:pic>
        <p:nvPicPr>
          <p:cNvPr id="317" name="Google Shape;317;p50"/>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318" name="Google Shape;318;p50"/>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rPr>
              <a:t>IBM z16 image used with permission by International Business Machines Corporation 2022</a:t>
            </a:r>
            <a:endParaRPr sz="600">
              <a:solidFill>
                <a:schemeClr val="lt1"/>
              </a:solidFill>
            </a:endParaRPr>
          </a:p>
        </p:txBody>
      </p:sp>
      <p:sp>
        <p:nvSpPr>
          <p:cNvPr id="319" name="Google Shape;319;p5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320" name="Google Shape;320;p50"/>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1" name="Shape 321"/>
        <p:cNvGrpSpPr/>
        <p:nvPr/>
      </p:nvGrpSpPr>
      <p:grpSpPr>
        <a:xfrm>
          <a:off x="0" y="0"/>
          <a:ext cx="0" cy="0"/>
          <a:chOff x="0" y="0"/>
          <a:chExt cx="0" cy="0"/>
        </a:xfrm>
      </p:grpSpPr>
      <p:sp>
        <p:nvSpPr>
          <p:cNvPr id="322" name="Google Shape;322;p5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25" name="Google Shape;325;p5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1"/>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28" name="Google Shape;328;p5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329" name="Shape 329"/>
        <p:cNvGrpSpPr/>
        <p:nvPr/>
      </p:nvGrpSpPr>
      <p:grpSpPr>
        <a:xfrm>
          <a:off x="0" y="0"/>
          <a:ext cx="0" cy="0"/>
          <a:chOff x="0" y="0"/>
          <a:chExt cx="0" cy="0"/>
        </a:xfrm>
      </p:grpSpPr>
      <p:sp>
        <p:nvSpPr>
          <p:cNvPr id="330" name="Google Shape;330;p52"/>
          <p:cNvSpPr/>
          <p:nvPr/>
        </p:nvSpPr>
        <p:spPr>
          <a:xfrm>
            <a:off x="0" y="659219"/>
            <a:ext cx="9144000" cy="4530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31" name="Google Shape;331;p52"/>
          <p:cNvPicPr preferRelativeResize="0"/>
          <p:nvPr/>
        </p:nvPicPr>
        <p:blipFill rotWithShape="1">
          <a:blip r:embed="rId2">
            <a:alphaModFix/>
          </a:blip>
          <a:srcRect b="0" l="0" r="0" t="0"/>
          <a:stretch/>
        </p:blipFill>
        <p:spPr>
          <a:xfrm>
            <a:off x="4508204" y="2535865"/>
            <a:ext cx="4635797" cy="2607636"/>
          </a:xfrm>
          <a:prstGeom prst="rect">
            <a:avLst/>
          </a:prstGeom>
          <a:noFill/>
          <a:ln>
            <a:noFill/>
          </a:ln>
        </p:spPr>
      </p:pic>
      <p:sp>
        <p:nvSpPr>
          <p:cNvPr id="332" name="Google Shape;332;p52"/>
          <p:cNvSpPr txBox="1"/>
          <p:nvPr>
            <p:ph type="title"/>
          </p:nvPr>
        </p:nvSpPr>
        <p:spPr>
          <a:xfrm>
            <a:off x="296897" y="110343"/>
            <a:ext cx="8389800" cy="4905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p52"/>
          <p:cNvSpPr txBox="1"/>
          <p:nvPr>
            <p:ph idx="1" type="body"/>
          </p:nvPr>
        </p:nvSpPr>
        <p:spPr>
          <a:xfrm>
            <a:off x="355601" y="977933"/>
            <a:ext cx="7376400" cy="37092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34" name="Google Shape;334;p52"/>
          <p:cNvSpPr/>
          <p:nvPr/>
        </p:nvSpPr>
        <p:spPr>
          <a:xfrm flipH="1" rot="10800000">
            <a:off x="-2" y="5143618"/>
            <a:ext cx="9144000" cy="45600"/>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35" name="Google Shape;335;p52"/>
          <p:cNvCxnSpPr/>
          <p:nvPr/>
        </p:nvCxnSpPr>
        <p:spPr>
          <a:xfrm>
            <a:off x="-2" y="5074699"/>
            <a:ext cx="6351300" cy="0"/>
          </a:xfrm>
          <a:prstGeom prst="straightConnector1">
            <a:avLst/>
          </a:prstGeom>
          <a:noFill/>
          <a:ln cap="flat" cmpd="sng" w="12700">
            <a:solidFill>
              <a:schemeClr val="dk1"/>
            </a:solidFill>
            <a:prstDash val="solid"/>
            <a:round/>
            <a:headEnd len="sm" w="sm" type="none"/>
            <a:tailEnd len="sm" w="sm" type="none"/>
          </a:ln>
        </p:spPr>
      </p:cxnSp>
      <p:pic>
        <p:nvPicPr>
          <p:cNvPr id="336" name="Google Shape;336;p52"/>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38" name="Shape 38"/>
        <p:cNvGrpSpPr/>
        <p:nvPr/>
      </p:nvGrpSpPr>
      <p:grpSpPr>
        <a:xfrm>
          <a:off x="0" y="0"/>
          <a:ext cx="0" cy="0"/>
          <a:chOff x="0" y="0"/>
          <a:chExt cx="0" cy="0"/>
        </a:xfrm>
      </p:grpSpPr>
      <p:sp>
        <p:nvSpPr>
          <p:cNvPr id="39" name="Google Shape;39;p6"/>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 name="Google Shape;40;p6"/>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 name="Google Shape;41;p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 name="Google Shape;42;p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3" name="Google Shape;43;p6"/>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4" name="Google Shape;44;p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5" name="Google Shape;45;p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6" name="Shape 46"/>
        <p:cNvGrpSpPr/>
        <p:nvPr/>
      </p:nvGrpSpPr>
      <p:grpSpPr>
        <a:xfrm>
          <a:off x="0" y="0"/>
          <a:ext cx="0" cy="0"/>
          <a:chOff x="0" y="0"/>
          <a:chExt cx="0" cy="0"/>
        </a:xfrm>
      </p:grpSpPr>
      <p:sp>
        <p:nvSpPr>
          <p:cNvPr id="47" name="Google Shape;47;p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8" name="Google Shape;48;p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9" name="Google Shape;49;p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0" name="Google Shape;50;p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 name="Google Shape;51;p7"/>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2" name="Google Shape;52;p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3" name="Google Shape;53;p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4" name="Shape 54"/>
        <p:cNvGrpSpPr/>
        <p:nvPr/>
      </p:nvGrpSpPr>
      <p:grpSpPr>
        <a:xfrm>
          <a:off x="0" y="0"/>
          <a:ext cx="0" cy="0"/>
          <a:chOff x="0" y="0"/>
          <a:chExt cx="0" cy="0"/>
        </a:xfrm>
      </p:grpSpPr>
      <p:sp>
        <p:nvSpPr>
          <p:cNvPr id="55" name="Google Shape;55;p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6" name="Google Shape;56;p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7" name="Google Shape;57;p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 name="Google Shape;58;p8"/>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 name="Google Shape;59;p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 name="Google Shape;60;p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1" name="Shape 61"/>
        <p:cNvGrpSpPr/>
        <p:nvPr/>
      </p:nvGrpSpPr>
      <p:grpSpPr>
        <a:xfrm>
          <a:off x="0" y="0"/>
          <a:ext cx="0" cy="0"/>
          <a:chOff x="0" y="0"/>
          <a:chExt cx="0" cy="0"/>
        </a:xfrm>
      </p:grpSpPr>
      <p:sp>
        <p:nvSpPr>
          <p:cNvPr id="62" name="Google Shape;62;p9"/>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3" name="Google Shape;63;p9"/>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4" name="Google Shape;64;p9"/>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9" name="Google Shape;69;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0" name="Google Shape;70;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4.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theme" Target="../theme/theme1.xml"/><Relationship Id="rId12"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theme" Target="../theme/theme2.xml"/><Relationship Id="rId12"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7" name="Google Shape;7;p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2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77" name="Google Shape;177;p2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58" name="Google Shape;258;p4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59" name="Google Shape;259;p4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charter.openmainframeproject.org" TargetMode="External"/><Relationship Id="rId4" Type="http://schemas.openxmlformats.org/officeDocument/2006/relationships/hyperlink" Target="https://members.openmainframeproject.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charter.openmainframeprojec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members.openmainframeproject.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github.com/orgs/openmainframeproject/projects/21" TargetMode="External"/><Relationship Id="rId4" Type="http://schemas.openxmlformats.org/officeDocument/2006/relationships/hyperlink" Target="https://github.com/openmainframeproject/tac/issues/new/choos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tac.openmainframeproject.org/meeting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mailto:omp-board@lists.openmainframeproject.org" TargetMode="External"/><Relationship Id="rId4" Type="http://schemas.openxmlformats.org/officeDocument/2006/relationships/hyperlink" Target="mailto:omp-technical@lists.openmainframeproject.org" TargetMode="External"/><Relationship Id="rId5" Type="http://schemas.openxmlformats.org/officeDocument/2006/relationships/hyperlink" Target="mailto:omp-budget@lists.openmainframeproject.org" TargetMode="External"/><Relationship Id="rId6" Type="http://schemas.openxmlformats.org/officeDocument/2006/relationships/hyperlink" Target="https://slack.openmainframeproject.org" TargetMode="External"/><Relationship Id="rId7" Type="http://schemas.openxmlformats.org/officeDocument/2006/relationships/hyperlink" Target="https://members.openmainframeproject.or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charter.openmainframeproject.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overviewdeck.openmainframeproject.org" TargetMode="External"/><Relationship Id="rId5" Type="http://schemas.openxmlformats.org/officeDocument/2006/relationships/hyperlink" Target="https://github.com/Openmainframeproject/foundation" TargetMode="External"/><Relationship Id="rId6" Type="http://schemas.openxmlformats.org/officeDocument/2006/relationships/hyperlink" Target="https://github.com/openmainframeproject/foundation/blob/main/elections.md" TargetMode="External"/><Relationship Id="rId7" Type="http://schemas.openxmlformats.org/officeDocument/2006/relationships/hyperlink" Target="https://github.com/openmainframeproject/foundation/tree/main/project_charters" TargetMode="External"/><Relationship Id="rId8" Type="http://schemas.openxmlformats.org/officeDocument/2006/relationships/hyperlink" Target="https://landscape.openmainframeproject.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mailto:jmertic@linuxfoundation.org" TargetMode="External"/><Relationship Id="rId4" Type="http://schemas.openxmlformats.org/officeDocument/2006/relationships/hyperlink" Target="mailto:maemalynn@linuxfoundation.org" TargetMode="External"/><Relationship Id="rId9" Type="http://schemas.openxmlformats.org/officeDocument/2006/relationships/image" Target="../media/image51.jpg"/><Relationship Id="rId5" Type="http://schemas.openxmlformats.org/officeDocument/2006/relationships/hyperlink" Target="mailto:yortiz@linuxfoundation.org" TargetMode="External"/><Relationship Id="rId6" Type="http://schemas.openxmlformats.org/officeDocument/2006/relationships/hyperlink" Target="mailto:garyschillinger@gmail.com" TargetMode="External"/><Relationship Id="rId7" Type="http://schemas.openxmlformats.org/officeDocument/2006/relationships/hyperlink" Target="http://dgiles@linuxfoundation.org" TargetMode="External"/><Relationship Id="rId8" Type="http://schemas.openxmlformats.org/officeDocument/2006/relationships/image" Target="../media/image59.jpg"/><Relationship Id="rId11" Type="http://schemas.openxmlformats.org/officeDocument/2006/relationships/image" Target="../media/image56.jpg"/><Relationship Id="rId10" Type="http://schemas.openxmlformats.org/officeDocument/2006/relationships/hyperlink" Target="https://members.openmainframeproject.org" TargetMode="External"/><Relationship Id="rId13" Type="http://schemas.openxmlformats.org/officeDocument/2006/relationships/image" Target="../media/image54.png"/><Relationship Id="rId12" Type="http://schemas.openxmlformats.org/officeDocument/2006/relationships/image" Target="../media/image5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aswf.io/about/members/" TargetMode="External"/><Relationship Id="rId4" Type="http://schemas.openxmlformats.org/officeDocument/2006/relationships/hyperlink" Target="https://openmainframeproject.org/about/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openmainframeproject.org/about/governing-board/" TargetMode="External"/><Relationship Id="rId7" Type="http://schemas.openxmlformats.org/officeDocument/2006/relationships/hyperlink" Target="https://www.openmainframeproject.org/about/technical-advisory-council/" TargetMode="External"/><Relationship Id="rId8" Type="http://schemas.openxmlformats.org/officeDocument/2006/relationships/hyperlink" Target="https://tac.openmainframeproject.org/engagement/#mailing-lists-and-slack-channels-for-hosted-project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members.openmainframeproject.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 Id="rId3" Type="http://schemas.openxmlformats.org/officeDocument/2006/relationships/hyperlink" Target="https://www.openmainframeproject.org/join" TargetMode="External"/><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linuxfoundation.org/" TargetMode="External"/><Relationship Id="rId4" Type="http://schemas.openxmlformats.org/officeDocument/2006/relationships/hyperlink" Target="https://charter.openmainframeproject.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hyperlink" Target="https://openmainframeproject.org/our-projects/" TargetMode="Externa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harter.openmainframeproject.or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45538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Technical</a:t>
            </a:r>
            <a:r>
              <a:rPr lang="en" sz="3900"/>
              <a:t> Advisory </a:t>
            </a:r>
            <a:r>
              <a:rPr lang="en" sz="3900"/>
              <a:t>Council</a:t>
            </a:r>
            <a:r>
              <a:rPr lang="en" sz="3900"/>
              <a:t> (TAC) Overview</a:t>
            </a:r>
            <a:endParaRPr sz="3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439" name="Google Shape;439;p62"/>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The TAC does </a:t>
            </a:r>
            <a:r>
              <a:rPr b="1" lang="en"/>
              <a:t>not</a:t>
            </a:r>
            <a:r>
              <a:rPr lang="en"/>
              <a:t> manage the day-to-day activities and operations of hosted projects and working groups, such as committer rights, release schedules, and roadmaps.</a:t>
            </a:r>
            <a:endParaRPr/>
          </a:p>
          <a:p>
            <a:pPr indent="-355600" lvl="0" marL="457200" rtl="0" algn="l">
              <a:spcBef>
                <a:spcPts val="400"/>
              </a:spcBef>
              <a:spcAft>
                <a:spcPts val="0"/>
              </a:spcAft>
              <a:buSzPts val="2000"/>
              <a:buChar char="●"/>
            </a:pPr>
            <a:r>
              <a:rPr lang="en"/>
              <a:t>The TAC is </a:t>
            </a:r>
            <a:r>
              <a:rPr b="1" lang="en"/>
              <a:t>not</a:t>
            </a:r>
            <a:r>
              <a:rPr lang="en"/>
              <a:t> responsible for overseeing day-to-day operations of Open Mainframe Project. This is the responsibility of the project staff.</a:t>
            </a:r>
            <a:endParaRPr/>
          </a:p>
          <a:p>
            <a:pPr indent="-355600" lvl="0" marL="457200" rtl="0" algn="l">
              <a:spcBef>
                <a:spcPts val="400"/>
              </a:spcBef>
              <a:spcAft>
                <a:spcPts val="0"/>
              </a:spcAft>
              <a:buSzPts val="2000"/>
              <a:buChar char="●"/>
            </a:pPr>
            <a:r>
              <a:rPr lang="en"/>
              <a:t>The TAC does </a:t>
            </a:r>
            <a:r>
              <a:rPr b="1" lang="en"/>
              <a:t>not</a:t>
            </a:r>
            <a:r>
              <a:rPr lang="en"/>
              <a:t> directly manage the overall budget for the Open Mainframe Project. The TAC makes resource recommendations to the Budget Committee and Governing Board, and provides feedback on the use of those resources.</a:t>
            </a:r>
            <a:endParaRPr/>
          </a:p>
        </p:txBody>
      </p:sp>
      <p:sp>
        <p:nvSpPr>
          <p:cNvPr id="440" name="Google Shape;440;p6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ph type="ctrTitle"/>
          </p:nvPr>
        </p:nvSpPr>
        <p:spPr>
          <a:xfrm>
            <a:off x="4581242" y="1913399"/>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Operations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2900" lvl="0" marL="457200" rtl="0" algn="l">
              <a:spcBef>
                <a:spcPts val="400"/>
              </a:spcBef>
              <a:spcAft>
                <a:spcPts val="0"/>
              </a:spcAft>
              <a:buSzPts val="1800"/>
              <a:buChar char="●"/>
            </a:pPr>
            <a:r>
              <a:rPr lang="en" sz="1800"/>
              <a:t>The TAC voting members consist of:</a:t>
            </a:r>
            <a:endParaRPr sz="1800"/>
          </a:p>
          <a:p>
            <a:pPr indent="-342900" lvl="0" marL="914400" rtl="0" algn="l">
              <a:spcBef>
                <a:spcPts val="1000"/>
              </a:spcBef>
              <a:spcAft>
                <a:spcPts val="0"/>
              </a:spcAft>
              <a:buSzPts val="1800"/>
              <a:buChar char="●"/>
            </a:pPr>
            <a:r>
              <a:rPr lang="en" sz="1800"/>
              <a:t>One representative appointed from each Platinum member and each Platinum End-User; and</a:t>
            </a:r>
            <a:endParaRPr sz="1800"/>
          </a:p>
          <a:p>
            <a:pPr indent="-342900" lvl="0" marL="914400" rtl="0" algn="l">
              <a:spcBef>
                <a:spcPts val="400"/>
              </a:spcBef>
              <a:spcAft>
                <a:spcPts val="0"/>
              </a:spcAft>
              <a:buSzPts val="1800"/>
              <a:buChar char="●"/>
            </a:pPr>
            <a:r>
              <a:rPr lang="en" sz="1800"/>
              <a:t>One representative appointed by the TSC of each top-level project </a:t>
            </a:r>
            <a:endParaRPr sz="1800"/>
          </a:p>
          <a:p>
            <a:pPr indent="-342900" lvl="0" marL="457200" rtl="0" algn="l">
              <a:spcBef>
                <a:spcPts val="1000"/>
              </a:spcBef>
              <a:spcAft>
                <a:spcPts val="0"/>
              </a:spcAft>
              <a:buSzPts val="1800"/>
              <a:buChar char="●"/>
            </a:pPr>
            <a:r>
              <a:rPr lang="en" sz="1800"/>
              <a:t>See </a:t>
            </a:r>
            <a:r>
              <a:rPr lang="en" sz="1800" u="sng">
                <a:solidFill>
                  <a:schemeClr val="hlink"/>
                </a:solidFill>
                <a:hlinkClick r:id="rId3"/>
              </a:rPr>
              <a:t>Section 4(a)</a:t>
            </a:r>
            <a:r>
              <a:rPr lang="en" sz="1800"/>
              <a:t> of the LF Energy Foundation Charter for more information about composition.</a:t>
            </a:r>
            <a:endParaRPr sz="1800"/>
          </a:p>
          <a:p>
            <a:pPr indent="-342900" lvl="0" marL="457200" rtl="0" algn="l">
              <a:spcBef>
                <a:spcPts val="1000"/>
              </a:spcBef>
              <a:spcAft>
                <a:spcPts val="1000"/>
              </a:spcAft>
              <a:buSzPts val="1800"/>
              <a:buChar char="●"/>
            </a:pPr>
            <a:r>
              <a:rPr lang="en" sz="1800"/>
              <a:t>You can change your representative at any time by making a request at </a:t>
            </a:r>
            <a:r>
              <a:rPr lang="en" sz="1800" u="sng">
                <a:solidFill>
                  <a:schemeClr val="hlink"/>
                </a:solidFill>
                <a:hlinkClick r:id="rId4"/>
              </a:rPr>
              <a:t>members.openmainframeproject.org</a:t>
            </a:r>
            <a:r>
              <a:rPr lang="en" sz="1800"/>
              <a:t>.</a:t>
            </a:r>
            <a:endParaRPr sz="1800"/>
          </a:p>
        </p:txBody>
      </p:sp>
      <p:sp>
        <p:nvSpPr>
          <p:cNvPr id="451" name="Google Shape;451;p64"/>
          <p:cNvSpPr txBox="1"/>
          <p:nvPr>
            <p:ph type="title"/>
          </p:nvPr>
        </p:nvSpPr>
        <p:spPr>
          <a:xfrm>
            <a:off x="317492" y="200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Composition</a:t>
            </a:r>
            <a:endParaRPr/>
          </a:p>
        </p:txBody>
      </p:sp>
      <p:sp>
        <p:nvSpPr>
          <p:cNvPr id="452" name="Google Shape;452;p64"/>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5"/>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Advisory Council (TAC)</a:t>
            </a:r>
            <a:r>
              <a:rPr lang="en"/>
              <a:t> Representatives</a:t>
            </a:r>
            <a:endParaRPr/>
          </a:p>
        </p:txBody>
      </p:sp>
      <p:sp>
        <p:nvSpPr>
          <p:cNvPr id="459" name="Google Shape;459;p65"/>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65"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6"/>
          <p:cNvSpPr txBox="1"/>
          <p:nvPr>
            <p:ph type="title"/>
          </p:nvPr>
        </p:nvSpPr>
        <p:spPr>
          <a:xfrm>
            <a:off x="317492" y="2335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Chairperson</a:t>
            </a:r>
            <a:endParaRPr/>
          </a:p>
        </p:txBody>
      </p:sp>
      <p:sp>
        <p:nvSpPr>
          <p:cNvPr id="466" name="Google Shape;466;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lnSpc>
                <a:spcPct val="105000"/>
              </a:lnSpc>
              <a:spcBef>
                <a:spcPts val="40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Open Mainframe Project</a:t>
            </a:r>
            <a:endParaRPr sz="1600"/>
          </a:p>
          <a:p>
            <a:pPr indent="-330200" lvl="0" marL="457200" rtl="0" algn="l">
              <a:lnSpc>
                <a:spcPct val="105000"/>
              </a:lnSpc>
              <a:spcBef>
                <a:spcPts val="400"/>
              </a:spcBef>
              <a:spcAft>
                <a:spcPts val="0"/>
              </a:spcAft>
              <a:buSzPts val="1600"/>
              <a:buChar char="•"/>
            </a:pPr>
            <a:r>
              <a:rPr lang="en" sz="1600"/>
              <a:t>Preparing the agenda for and leading TAC meetings, with the support of the project staff (generally meets with the staff on a regular basis to align on topics and priorities)</a:t>
            </a:r>
            <a:endParaRPr sz="1600"/>
          </a:p>
          <a:p>
            <a:pPr indent="-330200" lvl="0" marL="457200" rtl="0" algn="l">
              <a:lnSpc>
                <a:spcPct val="105000"/>
              </a:lnSpc>
              <a:spcBef>
                <a:spcPts val="40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40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4(e)</a:t>
            </a:r>
            <a:r>
              <a:rPr lang="en" sz="1600"/>
              <a:t> of the Open Mainframe Project Charter for more information about the chairperson role.</a:t>
            </a:r>
            <a:endParaRPr sz="1600"/>
          </a:p>
        </p:txBody>
      </p:sp>
      <p:sp>
        <p:nvSpPr>
          <p:cNvPr id="467" name="Google Shape;467;p6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7"/>
          <p:cNvSpPr txBox="1"/>
          <p:nvPr>
            <p:ph type="ctrTitle"/>
          </p:nvPr>
        </p:nvSpPr>
        <p:spPr>
          <a:xfrm>
            <a:off x="45469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 Meetings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8"/>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400"/>
              </a:spcBef>
              <a:spcAft>
                <a:spcPts val="0"/>
              </a:spcAft>
              <a:buSzPts val="1700"/>
              <a:buChar char="●"/>
            </a:pPr>
            <a:r>
              <a:rPr lang="en" sz="1700"/>
              <a:t>The TAC has virtual meetings, generally every on the second and fourth Thursday of the month. </a:t>
            </a:r>
            <a:r>
              <a:rPr b="1" lang="en" sz="1700"/>
              <a:t>All meetings are </a:t>
            </a:r>
            <a:r>
              <a:rPr b="1" lang="en" sz="1700"/>
              <a:t>public</a:t>
            </a:r>
            <a:r>
              <a:rPr b="1" lang="en" sz="1700"/>
              <a:t> meetings unless specified otherwise.</a:t>
            </a:r>
            <a:endParaRPr b="1" sz="1700"/>
          </a:p>
          <a:p>
            <a:pPr indent="-336550" lvl="0" marL="457200" rtl="0" algn="l">
              <a:lnSpc>
                <a:spcPct val="95000"/>
              </a:lnSpc>
              <a:spcBef>
                <a:spcPts val="1000"/>
              </a:spcBef>
              <a:spcAft>
                <a:spcPts val="0"/>
              </a:spcAft>
              <a:buSzPts val="1700"/>
              <a:buChar char="●"/>
            </a:pPr>
            <a:r>
              <a:rPr lang="en" sz="1700"/>
              <a:t>Format for the meetings generally include short updates, and up to two larger topics ( such as an annual review of a project/working group, new project/working group proposal, larger discussion item, or special presentation )</a:t>
            </a:r>
            <a:endParaRPr sz="1700"/>
          </a:p>
          <a:p>
            <a:pPr indent="-323850" lvl="1" marL="914400" rtl="0" algn="l">
              <a:lnSpc>
                <a:spcPct val="95000"/>
              </a:lnSpc>
              <a:spcBef>
                <a:spcPts val="360"/>
              </a:spcBef>
              <a:spcAft>
                <a:spcPts val="0"/>
              </a:spcAft>
              <a:buSzPts val="1500"/>
              <a:buChar char="○"/>
            </a:pPr>
            <a:r>
              <a:rPr lang="en" sz="1500"/>
              <a:t>Voting will often take place at each meeting</a:t>
            </a:r>
            <a:endParaRPr sz="1500"/>
          </a:p>
          <a:p>
            <a:pPr indent="-323850" lvl="1" marL="914400" rtl="0" algn="l">
              <a:lnSpc>
                <a:spcPct val="95000"/>
              </a:lnSpc>
              <a:spcBef>
                <a:spcPts val="360"/>
              </a:spcBef>
              <a:spcAft>
                <a:spcPts val="0"/>
              </a:spcAft>
              <a:buSzPts val="1500"/>
              <a:buChar char="○"/>
            </a:pPr>
            <a:r>
              <a:rPr lang="en" sz="1500"/>
              <a:t>If you </a:t>
            </a:r>
            <a:r>
              <a:rPr lang="en" sz="1500"/>
              <a:t>cannot</a:t>
            </a:r>
            <a:r>
              <a:rPr lang="en" sz="1500"/>
              <a:t> attend a meeting and wish to have someone else represent you, please contact the project staff at </a:t>
            </a:r>
            <a:r>
              <a:rPr lang="en" sz="1500" u="sng">
                <a:solidFill>
                  <a:schemeClr val="hlink"/>
                </a:solidFill>
                <a:hlinkClick r:id="rId3"/>
              </a:rPr>
              <a:t>members.openmainframeproject.org</a:t>
            </a:r>
            <a:r>
              <a:rPr lang="en" sz="1500"/>
              <a:t>.</a:t>
            </a:r>
            <a:endParaRPr sz="1500"/>
          </a:p>
          <a:p>
            <a:pPr indent="-336550" lvl="0" marL="457200" rtl="0" algn="l">
              <a:lnSpc>
                <a:spcPct val="95000"/>
              </a:lnSpc>
              <a:spcBef>
                <a:spcPts val="1000"/>
              </a:spcBef>
              <a:spcAft>
                <a:spcPts val="0"/>
              </a:spcAft>
              <a:buSzPts val="1700"/>
              <a:buChar char="●"/>
            </a:pPr>
            <a:r>
              <a:rPr lang="en" sz="1700"/>
              <a:t>In rare and exceptional circumstances (e.g., in an emergency situation), an additional ad hoc </a:t>
            </a:r>
            <a:r>
              <a:rPr lang="en" sz="1700"/>
              <a:t>special meeting</a:t>
            </a:r>
            <a:r>
              <a:rPr lang="en" sz="1700"/>
              <a:t> of the TAC may be convened. </a:t>
            </a:r>
            <a:endParaRPr sz="1700"/>
          </a:p>
          <a:p>
            <a:pPr indent="-323850" lvl="1" marL="914400" rtl="0" algn="l">
              <a:lnSpc>
                <a:spcPct val="95000"/>
              </a:lnSpc>
              <a:spcBef>
                <a:spcPts val="360"/>
              </a:spcBef>
              <a:spcAft>
                <a:spcPts val="0"/>
              </a:spcAft>
              <a:buSzPts val="1500"/>
              <a:buChar char="○"/>
            </a:pPr>
            <a:r>
              <a:rPr lang="en" sz="1500"/>
              <a:t>To request a special meeting, please email your request to the project staff and TAC Chair, and they will decide whether a special meeting is necessary or the proposed agenda item can be discussed by email or at the next regular meeting.</a:t>
            </a:r>
            <a:endParaRPr sz="1500"/>
          </a:p>
        </p:txBody>
      </p:sp>
      <p:sp>
        <p:nvSpPr>
          <p:cNvPr id="478" name="Google Shape;478;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Meeting Cadence</a:t>
            </a:r>
            <a:endParaRPr/>
          </a:p>
        </p:txBody>
      </p:sp>
      <p:sp>
        <p:nvSpPr>
          <p:cNvPr id="479" name="Google Shape;479;p68"/>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a:t>Agenda for TAC meetings are managed at </a:t>
            </a:r>
            <a:r>
              <a:rPr lang="en" u="sng">
                <a:solidFill>
                  <a:schemeClr val="hlink"/>
                </a:solidFill>
                <a:hlinkClick r:id="rId3"/>
              </a:rPr>
              <a:t>https://github.com/orgs/openmainframeproject/projects/21</a:t>
            </a:r>
            <a:r>
              <a:rPr lang="en"/>
              <a:t> </a:t>
            </a:r>
            <a:endParaRPr/>
          </a:p>
          <a:p>
            <a:pPr indent="-355600" lvl="0" marL="457200" rtl="0" algn="l">
              <a:spcBef>
                <a:spcPts val="400"/>
              </a:spcBef>
              <a:spcAft>
                <a:spcPts val="0"/>
              </a:spcAft>
              <a:buSzPts val="2000"/>
              <a:buChar char="●"/>
            </a:pPr>
            <a:r>
              <a:rPr lang="en"/>
              <a:t>Propose a topic for a TAC meeting at </a:t>
            </a:r>
            <a:r>
              <a:rPr lang="en" u="sng">
                <a:solidFill>
                  <a:schemeClr val="hlink"/>
                </a:solidFill>
                <a:hlinkClick r:id="rId4"/>
              </a:rPr>
              <a:t>https://github.com/openmainframeproject/tac/issues/new/choose</a:t>
            </a:r>
            <a:r>
              <a:rPr lang="en"/>
              <a:t> </a:t>
            </a:r>
            <a:endParaRPr/>
          </a:p>
          <a:p>
            <a:pPr indent="-355600" lvl="0" marL="457200" rtl="0" algn="l">
              <a:spcBef>
                <a:spcPts val="400"/>
              </a:spcBef>
              <a:spcAft>
                <a:spcPts val="0"/>
              </a:spcAft>
              <a:buSzPts val="2000"/>
              <a:buChar char="●"/>
            </a:pPr>
            <a:r>
              <a:rPr lang="en"/>
              <a:t>Please submit your proposed agenda item at least 7 days prior to the meeting.</a:t>
            </a:r>
            <a:endParaRPr/>
          </a:p>
          <a:p>
            <a:pPr indent="-355600" lvl="0" marL="457200" rtl="0" algn="l">
              <a:spcBef>
                <a:spcPts val="400"/>
              </a:spcBef>
              <a:spcAft>
                <a:spcPts val="0"/>
              </a:spcAft>
              <a:buSzPts val="2000"/>
              <a:buChar char="●"/>
            </a:pPr>
            <a:r>
              <a:rPr lang="en"/>
              <a:t>Please be patient. TAC meeting agendas are often quite full, and the length of the meeting only allows the time for two larger topics per meeting, so if your topic is more than a short topic it may not scheduled for the next meeting.</a:t>
            </a:r>
            <a:endParaRPr/>
          </a:p>
        </p:txBody>
      </p:sp>
      <p:sp>
        <p:nvSpPr>
          <p:cNvPr id="485" name="Google Shape;485;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propose an agenda item</a:t>
            </a:r>
            <a:endParaRPr/>
          </a:p>
        </p:txBody>
      </p:sp>
      <p:sp>
        <p:nvSpPr>
          <p:cNvPr id="486" name="Google Shape;486;p69"/>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7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1950" lvl="0" marL="457200" rtl="0" algn="l">
              <a:spcBef>
                <a:spcPts val="400"/>
              </a:spcBef>
              <a:spcAft>
                <a:spcPts val="0"/>
              </a:spcAft>
              <a:buSzPts val="2100"/>
              <a:buChar char="●"/>
            </a:pPr>
            <a:r>
              <a:rPr lang="en" sz="2100"/>
              <a:t>If we cannot accommodate your request in the upcoming meeting we may:</a:t>
            </a:r>
            <a:endParaRPr sz="2100"/>
          </a:p>
          <a:p>
            <a:pPr indent="-342900" lvl="1" marL="914400" rtl="0" algn="l">
              <a:spcBef>
                <a:spcPts val="1000"/>
              </a:spcBef>
              <a:spcAft>
                <a:spcPts val="0"/>
              </a:spcAft>
              <a:buSzPts val="1800"/>
              <a:buChar char="○"/>
            </a:pPr>
            <a:r>
              <a:rPr lang="en"/>
              <a:t>Wait until the following meeting to discuss the topic</a:t>
            </a:r>
            <a:endParaRPr/>
          </a:p>
          <a:p>
            <a:pPr indent="-342900" lvl="1" marL="914400" rtl="0" algn="l">
              <a:spcBef>
                <a:spcPts val="360"/>
              </a:spcBef>
              <a:spcAft>
                <a:spcPts val="0"/>
              </a:spcAft>
              <a:buSzPts val="1800"/>
              <a:buChar char="○"/>
            </a:pPr>
            <a:r>
              <a:rPr lang="en"/>
              <a:t>Call a special meeting to discuss your topic, or </a:t>
            </a:r>
            <a:endParaRPr/>
          </a:p>
          <a:p>
            <a:pPr indent="-342900" lvl="1" marL="914400" rtl="0" algn="l">
              <a:spcBef>
                <a:spcPts val="360"/>
              </a:spcBef>
              <a:spcAft>
                <a:spcPts val="0"/>
              </a:spcAft>
              <a:buSzPts val="1800"/>
              <a:buChar char="○"/>
            </a:pPr>
            <a:r>
              <a:rPr lang="en"/>
              <a:t>Refer the topic to the appropriate committee or task force of the TAC</a:t>
            </a:r>
            <a:endParaRPr/>
          </a:p>
          <a:p>
            <a:pPr indent="-361950" lvl="0" marL="457200" rtl="0" algn="l">
              <a:spcBef>
                <a:spcPts val="1000"/>
              </a:spcBef>
              <a:spcAft>
                <a:spcPts val="0"/>
              </a:spcAft>
              <a:buSzPts val="2100"/>
              <a:buChar char="●"/>
            </a:pPr>
            <a:r>
              <a:rPr lang="en" sz="2100"/>
              <a:t>We may ask you to provide slides 3 days before the meeting.</a:t>
            </a:r>
            <a:endParaRPr sz="2100"/>
          </a:p>
        </p:txBody>
      </p:sp>
      <p:sp>
        <p:nvSpPr>
          <p:cNvPr id="492" name="Google Shape;492;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Proposing an agenda item (continued)</a:t>
            </a:r>
            <a:endParaRPr/>
          </a:p>
        </p:txBody>
      </p:sp>
      <p:sp>
        <p:nvSpPr>
          <p:cNvPr id="493" name="Google Shape;493;p70"/>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1"/>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68300" lvl="0" marL="457200" rtl="0" algn="l">
              <a:spcBef>
                <a:spcPts val="400"/>
              </a:spcBef>
              <a:spcAft>
                <a:spcPts val="0"/>
              </a:spcAft>
              <a:buSzPts val="2200"/>
              <a:buChar char="•"/>
            </a:pPr>
            <a:r>
              <a:rPr lang="en" sz="2200"/>
              <a:t>Agendas for TAC meetings will be made available the </a:t>
            </a:r>
            <a:r>
              <a:rPr lang="en" sz="2200"/>
              <a:t>morning</a:t>
            </a:r>
            <a:r>
              <a:rPr lang="en" sz="2200"/>
              <a:t> the scheduled meeting</a:t>
            </a:r>
            <a:endParaRPr sz="2200"/>
          </a:p>
          <a:p>
            <a:pPr indent="-368300" lvl="0" marL="457200" rtl="0" algn="l">
              <a:spcBef>
                <a:spcPts val="400"/>
              </a:spcBef>
              <a:spcAft>
                <a:spcPts val="0"/>
              </a:spcAft>
              <a:buSzPts val="2200"/>
              <a:buChar char="•"/>
            </a:pPr>
            <a:r>
              <a:rPr lang="en" sz="2200"/>
              <a:t>Past meeting notes can be found </a:t>
            </a:r>
            <a:r>
              <a:rPr lang="en" sz="2200" u="sng">
                <a:solidFill>
                  <a:schemeClr val="hlink"/>
                </a:solidFill>
                <a:hlinkClick r:id="rId3"/>
              </a:rPr>
              <a:t>here</a:t>
            </a:r>
            <a:r>
              <a:rPr lang="en" sz="2200"/>
              <a:t>.</a:t>
            </a:r>
            <a:endParaRPr sz="2200"/>
          </a:p>
          <a:p>
            <a:pPr indent="-368300" lvl="0" marL="457200" rtl="0" algn="l">
              <a:spcBef>
                <a:spcPts val="400"/>
              </a:spcBef>
              <a:spcAft>
                <a:spcPts val="0"/>
              </a:spcAft>
              <a:buSzPts val="2200"/>
              <a:buChar char="•"/>
            </a:pPr>
            <a:r>
              <a:rPr lang="en" sz="2200"/>
              <a:t>No meeting of the TAC is recorded unless the </a:t>
            </a:r>
            <a:r>
              <a:rPr lang="en" sz="2200"/>
              <a:t>TAC</a:t>
            </a:r>
            <a:r>
              <a:rPr lang="en" sz="2200"/>
              <a:t> provides </a:t>
            </a:r>
            <a:r>
              <a:rPr lang="en" sz="2200"/>
              <a:t>explicit</a:t>
            </a:r>
            <a:r>
              <a:rPr lang="en" sz="2200"/>
              <a:t> consent to do so. </a:t>
            </a:r>
            <a:endParaRPr sz="2200"/>
          </a:p>
        </p:txBody>
      </p:sp>
      <p:sp>
        <p:nvSpPr>
          <p:cNvPr id="499" name="Google Shape;49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Materials</a:t>
            </a:r>
            <a:endParaRPr/>
          </a:p>
        </p:txBody>
      </p:sp>
      <p:sp>
        <p:nvSpPr>
          <p:cNvPr id="500" name="Google Shape;500;p7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4"/>
          <p:cNvSpPr txBox="1"/>
          <p:nvPr>
            <p:ph type="ctrTitle"/>
          </p:nvPr>
        </p:nvSpPr>
        <p:spPr>
          <a:xfrm>
            <a:off x="4568175" y="1796525"/>
            <a:ext cx="43923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t>Open Mainframe Project</a:t>
            </a:r>
            <a:r>
              <a:rPr lang="en" sz="3100"/>
              <a:t> </a:t>
            </a:r>
            <a:r>
              <a:rPr lang="en" sz="3000"/>
              <a:t>Overview and Governance</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2"/>
          <p:cNvSpPr txBox="1"/>
          <p:nvPr>
            <p:ph idx="1" type="body"/>
          </p:nvPr>
        </p:nvSpPr>
        <p:spPr>
          <a:xfrm>
            <a:off x="317500" y="943424"/>
            <a:ext cx="8369400" cy="39648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a:t>Relevant Mailing Lists</a:t>
            </a:r>
            <a:endParaRPr/>
          </a:p>
          <a:p>
            <a:pPr indent="-355600" lvl="0" marL="457200" rtl="0" algn="l">
              <a:spcBef>
                <a:spcPts val="400"/>
              </a:spcBef>
              <a:spcAft>
                <a:spcPts val="0"/>
              </a:spcAft>
              <a:buSzPts val="2000"/>
              <a:buChar char="●"/>
            </a:pPr>
            <a:r>
              <a:rPr lang="en"/>
              <a:t>Governing Board: </a:t>
            </a:r>
            <a:r>
              <a:rPr lang="en" u="sng">
                <a:solidFill>
                  <a:schemeClr val="hlink"/>
                </a:solidFill>
                <a:hlinkClick r:id="rId3"/>
              </a:rPr>
              <a:t>omp-board@lists.openmainframeproject.org</a:t>
            </a:r>
            <a:endParaRPr/>
          </a:p>
          <a:p>
            <a:pPr indent="-355600" lvl="0" marL="457200" rtl="0" algn="l">
              <a:spcBef>
                <a:spcPts val="400"/>
              </a:spcBef>
              <a:spcAft>
                <a:spcPts val="0"/>
              </a:spcAft>
              <a:buSzPts val="2000"/>
              <a:buChar char="●"/>
            </a:pPr>
            <a:r>
              <a:rPr lang="en"/>
              <a:t>TAC: </a:t>
            </a:r>
            <a:r>
              <a:rPr lang="en" u="sng">
                <a:solidFill>
                  <a:schemeClr val="hlink"/>
                </a:solidFill>
                <a:hlinkClick r:id="rId4"/>
              </a:rPr>
              <a:t>omp-technical@lists.openmainframeproject.org</a:t>
            </a:r>
            <a:endParaRPr/>
          </a:p>
          <a:p>
            <a:pPr indent="-355600" lvl="0" marL="457200" rtl="0" algn="l">
              <a:spcBef>
                <a:spcPts val="400"/>
              </a:spcBef>
              <a:spcAft>
                <a:spcPts val="0"/>
              </a:spcAft>
              <a:buSzPts val="2000"/>
              <a:buChar char="●"/>
            </a:pPr>
            <a:r>
              <a:rPr lang="en"/>
              <a:t>Budget Committee: </a:t>
            </a:r>
            <a:r>
              <a:rPr lang="en" u="sng">
                <a:solidFill>
                  <a:schemeClr val="hlink"/>
                </a:solidFill>
                <a:hlinkClick r:id="rId5"/>
              </a:rPr>
              <a:t>omp-budget@lists.openmainframeproject.org</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
              <a:t>Slack Channel</a:t>
            </a:r>
            <a:endParaRPr/>
          </a:p>
          <a:p>
            <a:pPr indent="-355600" lvl="0" marL="457200" rtl="0" algn="l">
              <a:spcBef>
                <a:spcPts val="400"/>
              </a:spcBef>
              <a:spcAft>
                <a:spcPts val="0"/>
              </a:spcAft>
              <a:buSzPts val="2000"/>
              <a:buChar char="●"/>
            </a:pPr>
            <a:r>
              <a:rPr lang="en"/>
              <a:t>You can </a:t>
            </a:r>
            <a:r>
              <a:rPr lang="en" u="sng">
                <a:solidFill>
                  <a:schemeClr val="hlink"/>
                </a:solidFill>
                <a:hlinkClick r:id="rId6"/>
              </a:rPr>
              <a:t>join Open Mainframe Project slack here</a:t>
            </a:r>
            <a:r>
              <a:rPr lang="en"/>
              <a:t>. </a:t>
            </a:r>
            <a:endParaRPr/>
          </a:p>
          <a:p>
            <a:pPr indent="-355600" lvl="0" marL="457200" rtl="0" algn="l">
              <a:spcBef>
                <a:spcPts val="400"/>
              </a:spcBef>
              <a:spcAft>
                <a:spcPts val="0"/>
              </a:spcAft>
              <a:buSzPts val="2000"/>
              <a:buChar char="●"/>
            </a:pPr>
            <a:r>
              <a:rPr lang="en"/>
              <a:t>To join the Governing Board slack channel, make a request at </a:t>
            </a:r>
            <a:r>
              <a:rPr lang="en" u="sng">
                <a:solidFill>
                  <a:schemeClr val="hlink"/>
                </a:solidFill>
                <a:hlinkClick r:id="rId7"/>
              </a:rPr>
              <a:t>members.openmainframeproject.org</a:t>
            </a:r>
            <a:r>
              <a:rPr lang="en"/>
              <a:t>.</a:t>
            </a:r>
            <a:endParaRPr/>
          </a:p>
          <a:p>
            <a:pPr indent="0" lvl="0" marL="0" rtl="0" algn="l">
              <a:spcBef>
                <a:spcPts val="400"/>
              </a:spcBef>
              <a:spcAft>
                <a:spcPts val="0"/>
              </a:spcAft>
              <a:buNone/>
            </a:pPr>
            <a:r>
              <a:t/>
            </a:r>
            <a:endParaRPr/>
          </a:p>
        </p:txBody>
      </p:sp>
      <p:sp>
        <p:nvSpPr>
          <p:cNvPr id="506" name="Google Shape;506;p7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 Channels</a:t>
            </a:r>
            <a:endParaRPr/>
          </a:p>
        </p:txBody>
      </p:sp>
      <p:sp>
        <p:nvSpPr>
          <p:cNvPr id="507" name="Google Shape;507;p72"/>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3"/>
          <p:cNvSpPr txBox="1"/>
          <p:nvPr>
            <p:ph idx="1" type="body"/>
          </p:nvPr>
        </p:nvSpPr>
        <p:spPr>
          <a:xfrm>
            <a:off x="334000" y="1087250"/>
            <a:ext cx="84417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30200" lvl="1" marL="914400" rtl="0" algn="l">
              <a:spcBef>
                <a:spcPts val="360"/>
              </a:spcBef>
              <a:spcAft>
                <a:spcPts val="0"/>
              </a:spcAft>
              <a:buSzPts val="1600"/>
              <a:buChar char="–"/>
            </a:pPr>
            <a:r>
              <a:rPr lang="en" sz="1600"/>
              <a:t>Member contacts, which you can change at any time ( look under ‘Users’ &gt; and then under the ‘Key People’ tab )</a:t>
            </a:r>
            <a:endParaRPr sz="1600"/>
          </a:p>
          <a:p>
            <a:pPr indent="-330200" lvl="1" marL="914400" rtl="0" algn="l">
              <a:spcBef>
                <a:spcPts val="360"/>
              </a:spcBef>
              <a:spcAft>
                <a:spcPts val="0"/>
              </a:spcAft>
              <a:buSzPts val="1600"/>
              <a:buChar char="–"/>
            </a:pPr>
            <a:r>
              <a:rPr lang="en" sz="1600"/>
              <a:t>Membership details ( look under ‘Membership’ &gt; ‘Open Mainframe Project’ ), including…</a:t>
            </a:r>
            <a:endParaRPr sz="1600"/>
          </a:p>
          <a:p>
            <a:pPr indent="-317500" lvl="2" marL="1371600" rtl="0" algn="l">
              <a:spcBef>
                <a:spcPts val="320"/>
              </a:spcBef>
              <a:spcAft>
                <a:spcPts val="0"/>
              </a:spcAft>
              <a:buSzPts val="1400"/>
              <a:buChar char="•"/>
            </a:pPr>
            <a:r>
              <a:rPr lang="en" sz="1400"/>
              <a:t>Membership Overview Deck and High Level Overview Deck ( look under the ‘Resources’ tab )</a:t>
            </a:r>
            <a:endParaRPr sz="1400"/>
          </a:p>
          <a:p>
            <a:pPr indent="-317500" lvl="2" marL="1371600" rtl="0" algn="l">
              <a:spcBef>
                <a:spcPts val="320"/>
              </a:spcBef>
              <a:spcAft>
                <a:spcPts val="0"/>
              </a:spcAft>
              <a:buSzPts val="1400"/>
              <a:buChar char="•"/>
            </a:pPr>
            <a:r>
              <a:rPr lang="en" sz="1400"/>
              <a:t>Your fully executed membership agreement ( look under the ‘Membership’ tab )</a:t>
            </a:r>
            <a:endParaRPr sz="1400"/>
          </a:p>
          <a:p>
            <a:pPr indent="-317500" lvl="2" marL="1371600" rtl="0" algn="l">
              <a:spcBef>
                <a:spcPts val="320"/>
              </a:spcBef>
              <a:spcAft>
                <a:spcPts val="0"/>
              </a:spcAft>
              <a:buSzPts val="1400"/>
              <a:buChar char="•"/>
            </a:pPr>
            <a:r>
              <a:rPr lang="en" sz="1400"/>
              <a:t>Details on how to leverage membership benefits ( look under the ‘Benefits’ tab )</a:t>
            </a:r>
            <a:endParaRPr sz="1400"/>
          </a:p>
          <a:p>
            <a:pPr indent="-317500" lvl="2" marL="1371600" rtl="0" algn="l">
              <a:spcBef>
                <a:spcPts val="320"/>
              </a:spcBef>
              <a:spcAft>
                <a:spcPts val="0"/>
              </a:spcAft>
              <a:buSzPts val="1400"/>
              <a:buChar char="•"/>
            </a:pPr>
            <a:r>
              <a:rPr lang="en" sz="1400"/>
              <a:t>Insights on contributors from your organization ( look under the ‘Project Contributors’ tab )</a:t>
            </a:r>
            <a:br>
              <a:rPr lang="en" sz="1400"/>
            </a:br>
            <a:endParaRPr sz="1400"/>
          </a:p>
          <a:p>
            <a:pPr indent="0" lvl="0" marL="0" rtl="0" algn="l">
              <a:spcBef>
                <a:spcPts val="40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513" name="Google Shape;513;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LFX Organization Dashboard</a:t>
            </a:r>
            <a:endParaRPr/>
          </a:p>
        </p:txBody>
      </p:sp>
      <p:sp>
        <p:nvSpPr>
          <p:cNvPr id="514" name="Google Shape;514;p73"/>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ph type="ctrTitle"/>
          </p:nvPr>
        </p:nvSpPr>
        <p:spPr>
          <a:xfrm>
            <a:off x="4560692" y="179652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Policies and Other Resources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Important</a:t>
            </a:r>
            <a:r>
              <a:rPr lang="en" sz="2300"/>
              <a:t> Open Mainframe Project Policies and Resources</a:t>
            </a:r>
            <a:endParaRPr sz="2300"/>
          </a:p>
        </p:txBody>
      </p:sp>
      <p:sp>
        <p:nvSpPr>
          <p:cNvPr id="525" name="Google Shape;525;p75"/>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49250" lvl="0" marL="457200" rtl="0" algn="l">
              <a:spcBef>
                <a:spcPts val="400"/>
              </a:spcBef>
              <a:spcAft>
                <a:spcPts val="0"/>
              </a:spcAft>
              <a:buSzPts val="1900"/>
              <a:buChar char="●"/>
            </a:pPr>
            <a:r>
              <a:rPr lang="en" sz="1900" u="sng">
                <a:solidFill>
                  <a:schemeClr val="hlink"/>
                </a:solidFill>
                <a:hlinkClick r:id="rId3"/>
              </a:rPr>
              <a:t>Open Mainframe Project Charter</a:t>
            </a:r>
            <a:endParaRPr sz="1900"/>
          </a:p>
          <a:p>
            <a:pPr indent="-349250" lvl="0" marL="457200" rtl="0" algn="l">
              <a:spcBef>
                <a:spcPts val="40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400"/>
              </a:spcBef>
              <a:spcAft>
                <a:spcPts val="0"/>
              </a:spcAft>
              <a:buSzPts val="1900"/>
              <a:buChar char="●"/>
            </a:pPr>
            <a:r>
              <a:rPr lang="en" sz="1900" u="sng">
                <a:solidFill>
                  <a:schemeClr val="hlink"/>
                </a:solidFill>
                <a:hlinkClick r:id="rId5"/>
              </a:rPr>
              <a:t>Project GitHub repository</a:t>
            </a:r>
            <a:r>
              <a:rPr lang="en" sz="1900"/>
              <a:t> with many other public facing policies and materials including…</a:t>
            </a:r>
            <a:endParaRPr sz="1900"/>
          </a:p>
          <a:p>
            <a:pPr indent="-330200" lvl="1" marL="914400" rtl="0" algn="l">
              <a:spcBef>
                <a:spcPts val="36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360"/>
              </a:spcBef>
              <a:spcAft>
                <a:spcPts val="0"/>
              </a:spcAft>
              <a:buSzPts val="1600"/>
              <a:buChar char="○"/>
            </a:pPr>
            <a:r>
              <a:rPr lang="en" sz="1600" u="sng">
                <a:solidFill>
                  <a:schemeClr val="hlink"/>
                </a:solidFill>
                <a:hlinkClick r:id="rId7"/>
              </a:rPr>
              <a:t>Open Mainframe Project hosted project charters</a:t>
            </a:r>
            <a:r>
              <a:rPr lang="en" sz="1600"/>
              <a:t>, which define each project’s intellectual property and licensing policies.</a:t>
            </a:r>
            <a:endParaRPr sz="1600"/>
          </a:p>
          <a:p>
            <a:pPr indent="-349250" lvl="0" marL="457200" rtl="0" algn="l">
              <a:spcBef>
                <a:spcPts val="400"/>
              </a:spcBef>
              <a:spcAft>
                <a:spcPts val="0"/>
              </a:spcAft>
              <a:buSzPts val="1900"/>
              <a:buChar char="●"/>
            </a:pPr>
            <a:r>
              <a:rPr lang="en" sz="1900" u="sng">
                <a:solidFill>
                  <a:schemeClr val="hlink"/>
                </a:solidFill>
                <a:hlinkClick r:id="rId8"/>
              </a:rPr>
              <a:t>OMP Landscape</a:t>
            </a:r>
            <a:endParaRPr sz="1900"/>
          </a:p>
          <a:p>
            <a:pPr indent="-349250" lvl="0" marL="457200" rtl="0" algn="l">
              <a:spcBef>
                <a:spcPts val="400"/>
              </a:spcBef>
              <a:spcAft>
                <a:spcPts val="0"/>
              </a:spcAft>
              <a:buSzPts val="1900"/>
              <a:buChar char="●"/>
            </a:pPr>
            <a:r>
              <a:rPr lang="en" sz="1900" u="sng">
                <a:solidFill>
                  <a:schemeClr val="hlink"/>
                </a:solidFill>
                <a:hlinkClick r:id="rId9"/>
              </a:rPr>
              <a:t>High Level Overview</a:t>
            </a:r>
            <a:endParaRPr sz="1900"/>
          </a:p>
        </p:txBody>
      </p:sp>
      <p:sp>
        <p:nvSpPr>
          <p:cNvPr id="526" name="Google Shape;526;p75"/>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a:t>
            </a:r>
            <a:r>
              <a:rPr lang="en"/>
              <a:t>staff</a:t>
            </a:r>
            <a:endParaRPr/>
          </a:p>
        </p:txBody>
      </p:sp>
      <p:sp>
        <p:nvSpPr>
          <p:cNvPr id="532" name="Google Shape;532;p76"/>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
        <p:nvSpPr>
          <p:cNvPr id="533" name="Google Shape;533;p76"/>
          <p:cNvSpPr txBox="1"/>
          <p:nvPr>
            <p:ph idx="1" type="body"/>
          </p:nvPr>
        </p:nvSpPr>
        <p:spPr>
          <a:xfrm>
            <a:off x="163525" y="932025"/>
            <a:ext cx="3788400" cy="3808200"/>
          </a:xfrm>
          <a:prstGeom prst="rect">
            <a:avLst/>
          </a:prstGeom>
        </p:spPr>
        <p:txBody>
          <a:bodyPr anchorCtr="0" anchor="t" bIns="91425" lIns="91425" spcFirstLastPara="1" rIns="91425" wrap="square" tIns="91425">
            <a:normAutofit/>
          </a:bodyPr>
          <a:lstStyle/>
          <a:p>
            <a:pPr indent="-336550" lvl="0" marL="457200" rtl="0" algn="l">
              <a:lnSpc>
                <a:spcPct val="138000"/>
              </a:lnSpc>
              <a:spcBef>
                <a:spcPts val="400"/>
              </a:spcBef>
              <a:spcAft>
                <a:spcPts val="0"/>
              </a:spcAft>
              <a:buClr>
                <a:srgbClr val="000000"/>
              </a:buClr>
              <a:buSzPts val="1700"/>
              <a:buChar char="●"/>
            </a:pPr>
            <a:r>
              <a:rPr lang="en" sz="1700" u="sng">
                <a:solidFill>
                  <a:schemeClr val="hlink"/>
                </a:solidFill>
                <a:hlinkClick r:id="rId3"/>
              </a:rPr>
              <a:t>John Mertic</a:t>
            </a:r>
            <a:r>
              <a:rPr lang="en" sz="1700">
                <a:solidFill>
                  <a:srgbClr val="000000"/>
                </a:solidFill>
              </a:rPr>
              <a:t>, Executive </a:t>
            </a:r>
            <a:r>
              <a:rPr lang="en" sz="1700">
                <a:solidFill>
                  <a:srgbClr val="000000"/>
                </a:solidFill>
              </a:rPr>
              <a:t>Director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4"/>
              </a:rPr>
              <a:t>Maemalynn Meanor</a:t>
            </a:r>
            <a:r>
              <a:rPr lang="en" sz="1700">
                <a:solidFill>
                  <a:srgbClr val="000000"/>
                </a:solidFill>
              </a:rPr>
              <a:t>, Director of PR &amp; Communications</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5"/>
              </a:rPr>
              <a:t>Yarille Ortiz</a:t>
            </a:r>
            <a:r>
              <a:rPr lang="en" sz="1700">
                <a:solidFill>
                  <a:srgbClr val="000000"/>
                </a:solidFill>
              </a:rPr>
              <a:t>, Project Coordinator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6"/>
              </a:rPr>
              <a:t>Gary Schillinger</a:t>
            </a:r>
            <a:r>
              <a:rPr lang="en" sz="1700"/>
              <a:t>, Podcast Producer</a:t>
            </a:r>
            <a:endParaRPr sz="1700">
              <a:solidFill>
                <a:srgbClr val="000000"/>
              </a:solidFill>
            </a:endParaRPr>
          </a:p>
          <a:p>
            <a:pPr indent="-336550" lvl="0" marL="457200" rtl="0" algn="l">
              <a:lnSpc>
                <a:spcPct val="138000"/>
              </a:lnSpc>
              <a:spcBef>
                <a:spcPts val="0"/>
              </a:spcBef>
              <a:spcAft>
                <a:spcPts val="0"/>
              </a:spcAft>
              <a:buClr>
                <a:srgbClr val="000000"/>
              </a:buClr>
              <a:buSzPts val="1700"/>
              <a:buChar char="●"/>
            </a:pPr>
            <a:r>
              <a:rPr lang="en" sz="1700" u="sng">
                <a:solidFill>
                  <a:schemeClr val="hlink"/>
                </a:solidFill>
                <a:hlinkClick r:id="rId7"/>
              </a:rPr>
              <a:t>Deb Giles</a:t>
            </a:r>
            <a:r>
              <a:rPr lang="en" sz="1700">
                <a:solidFill>
                  <a:srgbClr val="000000"/>
                </a:solidFill>
              </a:rPr>
              <a:t>, Open </a:t>
            </a:r>
            <a:r>
              <a:rPr lang="en" sz="1700">
                <a:solidFill>
                  <a:srgbClr val="000000"/>
                </a:solidFill>
              </a:rPr>
              <a:t>Mainframe</a:t>
            </a:r>
            <a:r>
              <a:rPr lang="en" sz="1700">
                <a:solidFill>
                  <a:srgbClr val="000000"/>
                </a:solidFill>
              </a:rPr>
              <a:t> Summit and Events</a:t>
            </a:r>
            <a:endParaRPr sz="1700">
              <a:solidFill>
                <a:srgbClr val="000000"/>
              </a:solidFill>
            </a:endParaRPr>
          </a:p>
        </p:txBody>
      </p:sp>
      <p:pic>
        <p:nvPicPr>
          <p:cNvPr id="534" name="Google Shape;534;p76"/>
          <p:cNvPicPr preferRelativeResize="0"/>
          <p:nvPr/>
        </p:nvPicPr>
        <p:blipFill rotWithShape="1">
          <a:blip r:embed="rId8">
            <a:alphaModFix/>
          </a:blip>
          <a:srcRect b="0" l="16666" r="16666" t="0"/>
          <a:stretch/>
        </p:blipFill>
        <p:spPr>
          <a:xfrm>
            <a:off x="4034175" y="1002975"/>
            <a:ext cx="1667448" cy="1667451"/>
          </a:xfrm>
          <a:prstGeom prst="rect">
            <a:avLst/>
          </a:prstGeom>
          <a:noFill/>
          <a:ln>
            <a:noFill/>
          </a:ln>
        </p:spPr>
      </p:pic>
      <p:pic>
        <p:nvPicPr>
          <p:cNvPr id="535" name="Google Shape;535;p76"/>
          <p:cNvPicPr preferRelativeResize="0"/>
          <p:nvPr/>
        </p:nvPicPr>
        <p:blipFill rotWithShape="1">
          <a:blip r:embed="rId9">
            <a:alphaModFix/>
          </a:blip>
          <a:srcRect b="0" l="0" r="0" t="0"/>
          <a:stretch/>
        </p:blipFill>
        <p:spPr>
          <a:xfrm>
            <a:off x="5701625" y="2667450"/>
            <a:ext cx="1667450" cy="1667450"/>
          </a:xfrm>
          <a:prstGeom prst="rect">
            <a:avLst/>
          </a:prstGeom>
          <a:noFill/>
          <a:ln>
            <a:noFill/>
          </a:ln>
        </p:spPr>
      </p:pic>
      <p:sp>
        <p:nvSpPr>
          <p:cNvPr id="536" name="Google Shape;536;p76"/>
          <p:cNvSpPr txBox="1"/>
          <p:nvPr/>
        </p:nvSpPr>
        <p:spPr>
          <a:xfrm>
            <a:off x="4177650" y="4415425"/>
            <a:ext cx="4715400" cy="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ill Sans"/>
                <a:ea typeface="Gill Sans"/>
                <a:cs typeface="Gill Sans"/>
                <a:sym typeface="Gill Sans"/>
              </a:rPr>
              <a:t>Contact us at </a:t>
            </a:r>
            <a:r>
              <a:rPr lang="en" u="sng">
                <a:solidFill>
                  <a:schemeClr val="hlink"/>
                </a:solidFill>
                <a:latin typeface="Gill Sans"/>
                <a:ea typeface="Gill Sans"/>
                <a:cs typeface="Gill Sans"/>
                <a:sym typeface="Gill Sans"/>
                <a:hlinkClick r:id="rId10"/>
              </a:rPr>
              <a:t>members.openmainframeproject.org</a:t>
            </a:r>
            <a:endParaRPr>
              <a:latin typeface="Gill Sans"/>
              <a:ea typeface="Gill Sans"/>
              <a:cs typeface="Gill Sans"/>
              <a:sym typeface="Gill Sans"/>
            </a:endParaRPr>
          </a:p>
        </p:txBody>
      </p:sp>
      <p:pic>
        <p:nvPicPr>
          <p:cNvPr id="537" name="Google Shape;537;p76"/>
          <p:cNvPicPr preferRelativeResize="0"/>
          <p:nvPr/>
        </p:nvPicPr>
        <p:blipFill rotWithShape="1">
          <a:blip r:embed="rId11">
            <a:alphaModFix/>
          </a:blip>
          <a:srcRect b="0" l="0" r="0" t="0"/>
          <a:stretch/>
        </p:blipFill>
        <p:spPr>
          <a:xfrm>
            <a:off x="5707575" y="1005950"/>
            <a:ext cx="1661500" cy="1661500"/>
          </a:xfrm>
          <a:prstGeom prst="rect">
            <a:avLst/>
          </a:prstGeom>
          <a:noFill/>
          <a:ln>
            <a:noFill/>
          </a:ln>
        </p:spPr>
      </p:pic>
      <p:pic>
        <p:nvPicPr>
          <p:cNvPr id="538" name="Google Shape;538;p76"/>
          <p:cNvPicPr preferRelativeResize="0"/>
          <p:nvPr/>
        </p:nvPicPr>
        <p:blipFill rotWithShape="1">
          <a:blip r:embed="rId12">
            <a:alphaModFix/>
          </a:blip>
          <a:srcRect b="0" l="0" r="0" t="0"/>
          <a:stretch/>
        </p:blipFill>
        <p:spPr>
          <a:xfrm>
            <a:off x="4034175" y="2670425"/>
            <a:ext cx="1667450" cy="1667450"/>
          </a:xfrm>
          <a:prstGeom prst="rect">
            <a:avLst/>
          </a:prstGeom>
          <a:noFill/>
          <a:ln>
            <a:noFill/>
          </a:ln>
        </p:spPr>
      </p:pic>
      <p:pic>
        <p:nvPicPr>
          <p:cNvPr id="539" name="Google Shape;539;p76"/>
          <p:cNvPicPr preferRelativeResize="0"/>
          <p:nvPr/>
        </p:nvPicPr>
        <p:blipFill>
          <a:blip r:embed="rId13">
            <a:alphaModFix/>
          </a:blip>
          <a:stretch>
            <a:fillRect/>
          </a:stretch>
        </p:blipFill>
        <p:spPr>
          <a:xfrm>
            <a:off x="7369075" y="1005950"/>
            <a:ext cx="1661500" cy="1661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600"/>
              <a:t>Who’s Who in the </a:t>
            </a:r>
            <a:r>
              <a:rPr lang="en" sz="2600"/>
              <a:t>Academy Software Foundation</a:t>
            </a:r>
            <a:endParaRPr sz="2600"/>
          </a:p>
        </p:txBody>
      </p:sp>
      <p:sp>
        <p:nvSpPr>
          <p:cNvPr id="545" name="Google Shape;545;p77"/>
          <p:cNvSpPr txBox="1"/>
          <p:nvPr>
            <p:ph idx="1" type="body"/>
          </p:nvPr>
        </p:nvSpPr>
        <p:spPr>
          <a:xfrm>
            <a:off x="334000" y="111707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 u="sng">
                <a:solidFill>
                  <a:schemeClr val="hlink"/>
                </a:solidFill>
                <a:hlinkClick r:id="rId3"/>
              </a:rPr>
              <a:t>Open Mainframe Project Members</a:t>
            </a:r>
            <a:endParaRPr/>
          </a:p>
          <a:p>
            <a:pPr indent="-355600" lvl="0" marL="457200" rtl="0" algn="l">
              <a:spcBef>
                <a:spcPts val="400"/>
              </a:spcBef>
              <a:spcAft>
                <a:spcPts val="0"/>
              </a:spcAft>
              <a:buSzPts val="2000"/>
              <a:buChar char="●"/>
            </a:pPr>
            <a:r>
              <a:rPr lang="en"/>
              <a:t>Staff: </a:t>
            </a:r>
            <a:r>
              <a:rPr lang="en" u="sng">
                <a:solidFill>
                  <a:schemeClr val="hlink"/>
                </a:solidFill>
                <a:hlinkClick r:id="rId4"/>
              </a:rPr>
              <a:t>Open Mainframe Project Staff</a:t>
            </a:r>
            <a:r>
              <a:rPr lang="en"/>
              <a:t>, </a:t>
            </a:r>
            <a:r>
              <a:rPr lang="en" u="sng">
                <a:solidFill>
                  <a:schemeClr val="hlink"/>
                </a:solidFill>
                <a:hlinkClick r:id="rId5"/>
              </a:rPr>
              <a:t>Linux Foundation Leadership</a:t>
            </a:r>
            <a:endParaRPr/>
          </a:p>
          <a:p>
            <a:pPr indent="-355600" lvl="0" marL="457200" rtl="0" algn="l">
              <a:spcBef>
                <a:spcPts val="400"/>
              </a:spcBef>
              <a:spcAft>
                <a:spcPts val="0"/>
              </a:spcAft>
              <a:buSzPts val="2000"/>
              <a:buChar char="●"/>
            </a:pPr>
            <a:r>
              <a:rPr lang="en" u="sng">
                <a:solidFill>
                  <a:schemeClr val="hlink"/>
                </a:solidFill>
                <a:hlinkClick r:id="rId6"/>
              </a:rPr>
              <a:t>Governing Board Members</a:t>
            </a:r>
            <a:endParaRPr/>
          </a:p>
          <a:p>
            <a:pPr indent="-355600" lvl="0" marL="457200" rtl="0" algn="l">
              <a:spcBef>
                <a:spcPts val="400"/>
              </a:spcBef>
              <a:spcAft>
                <a:spcPts val="0"/>
              </a:spcAft>
              <a:buSzPts val="2000"/>
              <a:buChar char="●"/>
            </a:pPr>
            <a:r>
              <a:rPr lang="en" u="sng">
                <a:solidFill>
                  <a:schemeClr val="hlink"/>
                </a:solidFill>
                <a:hlinkClick r:id="rId7"/>
              </a:rPr>
              <a:t>Technical Advisory Council Members</a:t>
            </a:r>
            <a:endParaRPr/>
          </a:p>
          <a:p>
            <a:pPr indent="-355600" lvl="0" marL="457200" rtl="0" algn="l">
              <a:spcBef>
                <a:spcPts val="400"/>
              </a:spcBef>
              <a:spcAft>
                <a:spcPts val="0"/>
              </a:spcAft>
              <a:buSzPts val="2000"/>
              <a:buChar char="●"/>
            </a:pPr>
            <a:r>
              <a:rPr lang="en" u="sng">
                <a:solidFill>
                  <a:schemeClr val="hlink"/>
                </a:solidFill>
                <a:hlinkClick r:id="rId8"/>
              </a:rPr>
              <a:t>Open Mainframe Project Project and Working Group Leads</a:t>
            </a:r>
            <a:endParaRPr/>
          </a:p>
        </p:txBody>
      </p:sp>
      <p:sp>
        <p:nvSpPr>
          <p:cNvPr id="546" name="Google Shape;546;p7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52" name="Google Shape;552;p78"/>
          <p:cNvSpPr txBox="1"/>
          <p:nvPr>
            <p:ph idx="1" type="subTitle"/>
          </p:nvPr>
        </p:nvSpPr>
        <p:spPr>
          <a:xfrm>
            <a:off x="4553850" y="2959875"/>
            <a:ext cx="4279200" cy="12387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If you have any questions, feel free to contact the staff at: </a:t>
            </a:r>
            <a:r>
              <a:rPr lang="en" u="sng">
                <a:solidFill>
                  <a:schemeClr val="hlink"/>
                </a:solidFill>
                <a:hlinkClick r:id="rId3"/>
              </a:rPr>
              <a:t>members.openmainframeproject.org</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353" name="Google Shape;353;p55"/>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354" name="Google Shape;354;p55"/>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355" name="Google Shape;355;p55"/>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356" name="Google Shape;356;p55"/>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357" name="Google Shape;357;p55"/>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358" name="Google Shape;358;p55"/>
          <p:cNvGrpSpPr/>
          <p:nvPr/>
        </p:nvGrpSpPr>
        <p:grpSpPr>
          <a:xfrm>
            <a:off x="5038925" y="1770425"/>
            <a:ext cx="546300" cy="546300"/>
            <a:chOff x="790925" y="2833675"/>
            <a:chExt cx="546300" cy="546300"/>
          </a:xfrm>
        </p:grpSpPr>
        <p:sp>
          <p:nvSpPr>
            <p:cNvPr id="359" name="Google Shape;359;p55"/>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55"/>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361" name="Google Shape;361;p55"/>
          <p:cNvGrpSpPr/>
          <p:nvPr/>
        </p:nvGrpSpPr>
        <p:grpSpPr>
          <a:xfrm>
            <a:off x="7524675" y="1770425"/>
            <a:ext cx="546300" cy="546300"/>
            <a:chOff x="2966775" y="2833675"/>
            <a:chExt cx="546300" cy="546300"/>
          </a:xfrm>
        </p:grpSpPr>
        <p:sp>
          <p:nvSpPr>
            <p:cNvPr id="362" name="Google Shape;362;p55"/>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5"/>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364" name="Google Shape;364;p55"/>
          <p:cNvGrpSpPr/>
          <p:nvPr/>
        </p:nvGrpSpPr>
        <p:grpSpPr>
          <a:xfrm>
            <a:off x="5038917" y="3277900"/>
            <a:ext cx="546300" cy="546300"/>
            <a:chOff x="5373650" y="2863650"/>
            <a:chExt cx="546300" cy="546300"/>
          </a:xfrm>
        </p:grpSpPr>
        <p:sp>
          <p:nvSpPr>
            <p:cNvPr id="365" name="Google Shape;365;p55"/>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5"/>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367" name="Google Shape;367;p55"/>
          <p:cNvGrpSpPr/>
          <p:nvPr/>
        </p:nvGrpSpPr>
        <p:grpSpPr>
          <a:xfrm>
            <a:off x="7524675" y="3277900"/>
            <a:ext cx="546300" cy="546300"/>
            <a:chOff x="7724550" y="2897000"/>
            <a:chExt cx="546300" cy="546300"/>
          </a:xfrm>
        </p:grpSpPr>
        <p:sp>
          <p:nvSpPr>
            <p:cNvPr id="368" name="Google Shape;368;p55"/>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55"/>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370" name="Google Shape;370;p55"/>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374" name="Shape 374"/>
        <p:cNvGrpSpPr/>
        <p:nvPr/>
      </p:nvGrpSpPr>
      <p:grpSpPr>
        <a:xfrm>
          <a:off x="0" y="0"/>
          <a:ext cx="0" cy="0"/>
          <a:chOff x="0" y="0"/>
          <a:chExt cx="0" cy="0"/>
        </a:xfrm>
      </p:grpSpPr>
      <p:sp>
        <p:nvSpPr>
          <p:cNvPr id="375" name="Google Shape;375;p56"/>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6"/>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Member Organizations</a:t>
            </a:r>
            <a:endParaRPr/>
          </a:p>
        </p:txBody>
      </p:sp>
      <p:sp>
        <p:nvSpPr>
          <p:cNvPr id="377" name="Google Shape;377;p56"/>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Gill Sans"/>
                <a:ea typeface="Gill Sans"/>
                <a:cs typeface="Gill Sans"/>
                <a:sym typeface="Gill Sans"/>
              </a:rPr>
              <a:t>Learn more about membership at </a:t>
            </a:r>
            <a:r>
              <a:rPr lang="en"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378" name="Google Shape;378;p56"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02"/>
              <a:buNone/>
            </a:pPr>
            <a:r>
              <a:rPr lang="en" sz="2830"/>
              <a:t>We’re a nonprofit, but not separately incorporated</a:t>
            </a:r>
            <a:endParaRPr sz="2830"/>
          </a:p>
        </p:txBody>
      </p:sp>
      <p:sp>
        <p:nvSpPr>
          <p:cNvPr id="384" name="Google Shape;384;p57"/>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292100" lvl="0" marL="342900" rtl="0" algn="l">
              <a:spcBef>
                <a:spcPts val="400"/>
              </a:spcBef>
              <a:spcAft>
                <a:spcPts val="0"/>
              </a:spcAft>
              <a:buSzPts val="2000"/>
              <a:buChar char="•"/>
            </a:pPr>
            <a:r>
              <a:rPr lang="en"/>
              <a:t>The Open Mainframe Project is part of the </a:t>
            </a:r>
            <a:r>
              <a:rPr lang="en" u="sng">
                <a:solidFill>
                  <a:schemeClr val="hlink"/>
                </a:solidFill>
                <a:hlinkClick r:id="rId3"/>
              </a:rPr>
              <a:t>the Linux Foundation</a:t>
            </a:r>
            <a:r>
              <a:rPr lang="en"/>
              <a:t> and is not a separate legal entity</a:t>
            </a:r>
            <a:endParaRPr/>
          </a:p>
          <a:p>
            <a:pPr indent="-292100" lvl="0" marL="342900" rtl="0" algn="l">
              <a:spcBef>
                <a:spcPts val="400"/>
              </a:spcBef>
              <a:spcAft>
                <a:spcPts val="0"/>
              </a:spcAft>
              <a:buSzPts val="2000"/>
              <a:buChar char="•"/>
            </a:pPr>
            <a:r>
              <a:rPr lang="en"/>
              <a:t>Therefore, the </a:t>
            </a:r>
            <a:r>
              <a:rPr lang="en"/>
              <a:t>Open Mainframe Project </a:t>
            </a:r>
            <a:r>
              <a:rPr lang="en"/>
              <a:t>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92100" lvl="0" marL="342900" rtl="0" algn="l">
              <a:spcBef>
                <a:spcPts val="400"/>
              </a:spcBef>
              <a:spcAft>
                <a:spcPts val="0"/>
              </a:spcAft>
              <a:buSzPts val="2000"/>
              <a:buChar char="•"/>
            </a:pPr>
            <a:r>
              <a:rPr lang="en"/>
              <a:t>The powers and duties of the Governing Board are set forth in the </a:t>
            </a:r>
            <a:r>
              <a:rPr lang="en" u="sng">
                <a:solidFill>
                  <a:schemeClr val="hlink"/>
                </a:solidFill>
                <a:hlinkClick r:id="rId4"/>
              </a:rPr>
              <a:t>Open Mainframe Project Charter</a:t>
            </a:r>
            <a:endParaRPr/>
          </a:p>
        </p:txBody>
      </p:sp>
      <p:sp>
        <p:nvSpPr>
          <p:cNvPr id="385" name="Google Shape;385;p57"/>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8"/>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 sz="1800" u="none" cap="none" strike="noStrike">
                <a:solidFill>
                  <a:srgbClr val="FFFFFF"/>
                </a:solidFill>
                <a:latin typeface="Gill Sans"/>
                <a:ea typeface="Gill Sans"/>
                <a:cs typeface="Gill Sans"/>
                <a:sym typeface="Gill Sans"/>
              </a:rPr>
              <a:t>Learn about all Open Mainframe projects at </a:t>
            </a:r>
            <a:r>
              <a:rPr lang="en" sz="1800" u="sng">
                <a:solidFill>
                  <a:schemeClr val="hlink"/>
                </a:solidFill>
                <a:latin typeface="Gill Sans"/>
                <a:ea typeface="Gill Sans"/>
                <a:cs typeface="Gill Sans"/>
                <a:sym typeface="Gill Sans"/>
                <a:hlinkClick r:id="rId3"/>
              </a:rPr>
              <a:t>https://openmainframeproject.org/our-projects/</a:t>
            </a:r>
            <a:r>
              <a:rPr b="0" i="0" lang="en" sz="1800" u="none" cap="none" strike="noStrike">
                <a:solidFill>
                  <a:srgbClr val="FFFFFF"/>
                </a:solidFill>
                <a:latin typeface="Gill Sans"/>
                <a:ea typeface="Gill Sans"/>
                <a:cs typeface="Gill Sans"/>
                <a:sym typeface="Gill Sans"/>
              </a:rPr>
              <a:t> </a:t>
            </a:r>
            <a:endParaRPr/>
          </a:p>
        </p:txBody>
      </p:sp>
      <p:sp>
        <p:nvSpPr>
          <p:cNvPr id="391" name="Google Shape;391;p58"/>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392" name="Google Shape;392;p58"/>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Open Mainframe Project Governance at a glance</a:t>
            </a:r>
            <a:endParaRPr/>
          </a:p>
        </p:txBody>
      </p:sp>
      <p:sp>
        <p:nvSpPr>
          <p:cNvPr id="398" name="Google Shape;398;p59"/>
          <p:cNvSpPr/>
          <p:nvPr/>
        </p:nvSpPr>
        <p:spPr>
          <a:xfrm>
            <a:off x="4711865" y="1414373"/>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300">
                <a:solidFill>
                  <a:schemeClr val="lt1"/>
                </a:solidFill>
              </a:rPr>
              <a:t>Open Mainframe Project</a:t>
            </a:r>
            <a:r>
              <a:rPr lang="en" sz="1300">
                <a:solidFill>
                  <a:schemeClr val="lt1"/>
                </a:solidFill>
                <a:latin typeface="Arial"/>
                <a:ea typeface="Arial"/>
                <a:cs typeface="Arial"/>
                <a:sym typeface="Arial"/>
              </a:rPr>
              <a:t>  </a:t>
            </a:r>
            <a:endParaRPr sz="1000"/>
          </a:p>
          <a:p>
            <a:pPr indent="0" lvl="0" marL="0" marR="0" rtl="0" algn="ctr">
              <a:spcBef>
                <a:spcPts val="0"/>
              </a:spcBef>
              <a:spcAft>
                <a:spcPts val="0"/>
              </a:spcAft>
              <a:buNone/>
            </a:pPr>
            <a:r>
              <a:rPr lang="en" sz="1300">
                <a:solidFill>
                  <a:schemeClr val="lt1"/>
                </a:solidFill>
                <a:latin typeface="Arial"/>
                <a:ea typeface="Arial"/>
                <a:cs typeface="Arial"/>
                <a:sym typeface="Arial"/>
              </a:rPr>
              <a:t>Governing Board</a:t>
            </a:r>
            <a:endParaRPr sz="1300">
              <a:solidFill>
                <a:schemeClr val="lt1"/>
              </a:solidFill>
              <a:latin typeface="Arial"/>
              <a:ea typeface="Arial"/>
              <a:cs typeface="Arial"/>
              <a:sym typeface="Arial"/>
            </a:endParaRPr>
          </a:p>
        </p:txBody>
      </p:sp>
      <p:sp>
        <p:nvSpPr>
          <p:cNvPr id="399" name="Google Shape;399;p59"/>
          <p:cNvSpPr/>
          <p:nvPr/>
        </p:nvSpPr>
        <p:spPr>
          <a:xfrm>
            <a:off x="5448600" y="2764475"/>
            <a:ext cx="2062500" cy="594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Marketing </a:t>
            </a:r>
            <a:r>
              <a:rPr lang="en">
                <a:solidFill>
                  <a:schemeClr val="lt1"/>
                </a:solidFill>
              </a:rPr>
              <a:t>Committee</a:t>
            </a:r>
            <a:endParaRPr sz="1400">
              <a:solidFill>
                <a:schemeClr val="lt1"/>
              </a:solidFill>
              <a:latin typeface="Arial"/>
              <a:ea typeface="Arial"/>
              <a:cs typeface="Arial"/>
              <a:sym typeface="Arial"/>
            </a:endParaRPr>
          </a:p>
        </p:txBody>
      </p:sp>
      <p:sp>
        <p:nvSpPr>
          <p:cNvPr id="400" name="Google Shape;400;p59"/>
          <p:cNvSpPr/>
          <p:nvPr/>
        </p:nvSpPr>
        <p:spPr>
          <a:xfrm>
            <a:off x="2215582" y="1414369"/>
            <a:ext cx="2062500" cy="549600"/>
          </a:xfrm>
          <a:prstGeom prst="roundRect">
            <a:avLst>
              <a:gd fmla="val 16667" name="adj"/>
            </a:avLst>
          </a:prstGeom>
          <a:solidFill>
            <a:srgbClr val="9164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Technical </a:t>
            </a:r>
            <a:r>
              <a:rPr lang="en">
                <a:solidFill>
                  <a:schemeClr val="lt1"/>
                </a:solidFill>
              </a:rPr>
              <a:t>Advisory</a:t>
            </a:r>
            <a:r>
              <a:rPr lang="en" sz="1400">
                <a:solidFill>
                  <a:schemeClr val="lt1"/>
                </a:solidFill>
                <a:latin typeface="Arial"/>
                <a:ea typeface="Arial"/>
                <a:cs typeface="Arial"/>
                <a:sym typeface="Arial"/>
              </a:rPr>
              <a:t> </a:t>
            </a:r>
            <a:r>
              <a:rPr lang="en">
                <a:solidFill>
                  <a:schemeClr val="lt1"/>
                </a:solidFill>
              </a:rPr>
              <a:t>Council</a:t>
            </a:r>
            <a:r>
              <a:rPr lang="en" sz="1400">
                <a:solidFill>
                  <a:schemeClr val="lt1"/>
                </a:solidFill>
                <a:latin typeface="Arial"/>
                <a:ea typeface="Arial"/>
                <a:cs typeface="Arial"/>
                <a:sym typeface="Arial"/>
              </a:rPr>
              <a:t> (T</a:t>
            </a:r>
            <a:r>
              <a:rPr lang="en">
                <a:solidFill>
                  <a:schemeClr val="lt1"/>
                </a:solidFill>
              </a:rPr>
              <a:t>A</a:t>
            </a:r>
            <a:r>
              <a:rPr lang="en" sz="1400">
                <a:solidFill>
                  <a:schemeClr val="lt1"/>
                </a:solidFill>
                <a:latin typeface="Arial"/>
                <a:ea typeface="Arial"/>
                <a:cs typeface="Arial"/>
                <a:sym typeface="Arial"/>
              </a:rPr>
              <a:t>C)</a:t>
            </a:r>
            <a:endParaRPr sz="1400">
              <a:solidFill>
                <a:schemeClr val="lt1"/>
              </a:solidFill>
              <a:latin typeface="Arial"/>
              <a:ea typeface="Arial"/>
              <a:cs typeface="Arial"/>
              <a:sym typeface="Arial"/>
            </a:endParaRPr>
          </a:p>
        </p:txBody>
      </p:sp>
      <p:sp>
        <p:nvSpPr>
          <p:cNvPr id="401" name="Google Shape;401;p59"/>
          <p:cNvSpPr txBox="1"/>
          <p:nvPr/>
        </p:nvSpPr>
        <p:spPr>
          <a:xfrm>
            <a:off x="153077" y="1341825"/>
            <a:ext cx="2062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Cross-project collaboration</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rPr>
              <a:t>Project Lifecycle Management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Developer Voice to GB</a:t>
            </a:r>
            <a:endParaRPr sz="1100">
              <a:solidFill>
                <a:schemeClr val="dk1"/>
              </a:solidFill>
              <a:latin typeface="Arial"/>
              <a:ea typeface="Arial"/>
              <a:cs typeface="Arial"/>
              <a:sym typeface="Arial"/>
            </a:endParaRPr>
          </a:p>
        </p:txBody>
      </p:sp>
      <p:sp>
        <p:nvSpPr>
          <p:cNvPr id="402" name="Google Shape;402;p59"/>
          <p:cNvSpPr txBox="1"/>
          <p:nvPr/>
        </p:nvSpPr>
        <p:spPr>
          <a:xfrm>
            <a:off x="6914282" y="1338927"/>
            <a:ext cx="2014500" cy="769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100">
                <a:solidFill>
                  <a:schemeClr val="dk1"/>
                </a:solidFill>
                <a:latin typeface="Arial"/>
                <a:ea typeface="Arial"/>
                <a:cs typeface="Arial"/>
                <a:sym typeface="Arial"/>
              </a:rPr>
              <a:t>Strategy &amp; Priorities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Budget</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Marketing Strategy &amp; Events</a:t>
            </a:r>
            <a:endParaRPr sz="1800">
              <a:solidFill>
                <a:schemeClr val="dk1"/>
              </a:solidFill>
              <a:latin typeface="Gill Sans"/>
              <a:ea typeface="Gill Sans"/>
              <a:cs typeface="Gill Sans"/>
              <a:sym typeface="Gill Sans"/>
            </a:endParaRPr>
          </a:p>
          <a:p>
            <a:pPr indent="0" lvl="0" marL="0" marR="0" rtl="0" algn="l">
              <a:spcBef>
                <a:spcPts val="0"/>
              </a:spcBef>
              <a:spcAft>
                <a:spcPts val="0"/>
              </a:spcAft>
              <a:buNone/>
            </a:pPr>
            <a:r>
              <a:rPr lang="en" sz="1100">
                <a:solidFill>
                  <a:schemeClr val="dk1"/>
                </a:solidFill>
                <a:latin typeface="Arial"/>
                <a:ea typeface="Arial"/>
                <a:cs typeface="Arial"/>
                <a:sym typeface="Arial"/>
              </a:rPr>
              <a:t>Legal &amp; overall governance</a:t>
            </a:r>
            <a:endParaRPr sz="1100">
              <a:solidFill>
                <a:schemeClr val="dk1"/>
              </a:solidFill>
              <a:latin typeface="Arial"/>
              <a:ea typeface="Arial"/>
              <a:cs typeface="Arial"/>
              <a:sym typeface="Arial"/>
            </a:endParaRPr>
          </a:p>
        </p:txBody>
      </p:sp>
      <p:sp>
        <p:nvSpPr>
          <p:cNvPr id="403" name="Google Shape;403;p59"/>
          <p:cNvSpPr txBox="1"/>
          <p:nvPr/>
        </p:nvSpPr>
        <p:spPr>
          <a:xfrm>
            <a:off x="5542163" y="3398789"/>
            <a:ext cx="2014500" cy="1107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 sz="1100">
                <a:solidFill>
                  <a:schemeClr val="dk1"/>
                </a:solidFill>
                <a:latin typeface="Arial"/>
                <a:ea typeface="Arial"/>
                <a:cs typeface="Arial"/>
                <a:sym typeface="Arial"/>
              </a:rPr>
              <a:t>Annual Marketing Plan</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PR</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Events</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Content/Web</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Branding</a:t>
            </a:r>
            <a:endParaRPr sz="1800">
              <a:solidFill>
                <a:schemeClr val="dk1"/>
              </a:solidFill>
              <a:latin typeface="Gill Sans"/>
              <a:ea typeface="Gill Sans"/>
              <a:cs typeface="Gill Sans"/>
              <a:sym typeface="Gill Sans"/>
            </a:endParaRPr>
          </a:p>
          <a:p>
            <a:pPr indent="0" lvl="0" marL="0" marR="0" rtl="0" algn="r">
              <a:spcBef>
                <a:spcPts val="0"/>
              </a:spcBef>
              <a:spcAft>
                <a:spcPts val="0"/>
              </a:spcAft>
              <a:buNone/>
            </a:pPr>
            <a:r>
              <a:rPr lang="en" sz="1100">
                <a:solidFill>
                  <a:schemeClr val="dk1"/>
                </a:solidFill>
                <a:latin typeface="Arial"/>
                <a:ea typeface="Arial"/>
                <a:cs typeface="Arial"/>
                <a:sym typeface="Arial"/>
              </a:rPr>
              <a:t>Market Development</a:t>
            </a:r>
            <a:endParaRPr sz="1100">
              <a:solidFill>
                <a:schemeClr val="dk1"/>
              </a:solidFill>
              <a:latin typeface="Arial"/>
              <a:ea typeface="Arial"/>
              <a:cs typeface="Arial"/>
              <a:sym typeface="Arial"/>
            </a:endParaRPr>
          </a:p>
        </p:txBody>
      </p:sp>
      <p:cxnSp>
        <p:nvCxnSpPr>
          <p:cNvPr id="404" name="Google Shape;404;p59"/>
          <p:cNvCxnSpPr>
            <a:stCxn id="398" idx="1"/>
            <a:endCxn id="400" idx="3"/>
          </p:cNvCxnSpPr>
          <p:nvPr/>
        </p:nvCxnSpPr>
        <p:spPr>
          <a:xfrm flipH="1">
            <a:off x="4278065" y="1689173"/>
            <a:ext cx="433800" cy="600"/>
          </a:xfrm>
          <a:prstGeom prst="bentConnector3">
            <a:avLst>
              <a:gd fmla="val 49998" name="adj1"/>
            </a:avLst>
          </a:prstGeom>
          <a:noFill/>
          <a:ln cap="flat" cmpd="sng" w="19050">
            <a:solidFill>
              <a:schemeClr val="dk1"/>
            </a:solidFill>
            <a:prstDash val="dot"/>
            <a:round/>
            <a:headEnd len="sm" w="sm" type="none"/>
            <a:tailEnd len="sm" w="sm" type="none"/>
          </a:ln>
        </p:spPr>
      </p:cxnSp>
      <p:cxnSp>
        <p:nvCxnSpPr>
          <p:cNvPr id="405" name="Google Shape;405;p59"/>
          <p:cNvCxnSpPr>
            <a:stCxn id="406" idx="0"/>
            <a:endCxn id="400" idx="2"/>
          </p:cNvCxnSpPr>
          <p:nvPr/>
        </p:nvCxnSpPr>
        <p:spPr>
          <a:xfrm rot="-5400000">
            <a:off x="2586470" y="2123480"/>
            <a:ext cx="819900" cy="501000"/>
          </a:xfrm>
          <a:prstGeom prst="bentConnector3">
            <a:avLst>
              <a:gd fmla="val 50004" name="adj1"/>
            </a:avLst>
          </a:prstGeom>
          <a:noFill/>
          <a:ln cap="flat" cmpd="sng" w="19050">
            <a:solidFill>
              <a:schemeClr val="dk1"/>
            </a:solidFill>
            <a:prstDash val="dot"/>
            <a:round/>
            <a:headEnd len="sm" w="sm" type="none"/>
            <a:tailEnd len="sm" w="sm" type="none"/>
          </a:ln>
        </p:spPr>
      </p:cxnSp>
      <p:cxnSp>
        <p:nvCxnSpPr>
          <p:cNvPr id="407" name="Google Shape;407;p59"/>
          <p:cNvCxnSpPr>
            <a:stCxn id="399" idx="0"/>
            <a:endCxn id="398" idx="2"/>
          </p:cNvCxnSpPr>
          <p:nvPr/>
        </p:nvCxnSpPr>
        <p:spPr>
          <a:xfrm flipH="1" rot="5400000">
            <a:off x="5711250" y="1995875"/>
            <a:ext cx="800400" cy="736800"/>
          </a:xfrm>
          <a:prstGeom prst="bentConnector3">
            <a:avLst>
              <a:gd fmla="val 50006" name="adj1"/>
            </a:avLst>
          </a:prstGeom>
          <a:noFill/>
          <a:ln cap="flat" cmpd="sng" w="19050">
            <a:solidFill>
              <a:schemeClr val="dk1"/>
            </a:solidFill>
            <a:prstDash val="dot"/>
            <a:round/>
            <a:headEnd len="sm" w="sm" type="none"/>
            <a:tailEnd len="sm" w="sm" type="none"/>
          </a:ln>
        </p:spPr>
      </p:cxnSp>
      <p:sp>
        <p:nvSpPr>
          <p:cNvPr id="408" name="Google Shape;408;p59"/>
          <p:cNvSpPr txBox="1"/>
          <p:nvPr/>
        </p:nvSpPr>
        <p:spPr>
          <a:xfrm>
            <a:off x="455536" y="4937760"/>
            <a:ext cx="2526600" cy="2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900">
                <a:solidFill>
                  <a:schemeClr val="lt1"/>
                </a:solidFill>
                <a:latin typeface="Gill Sans"/>
                <a:ea typeface="Gill Sans"/>
                <a:cs typeface="Gill Sans"/>
                <a:sym typeface="Gill Sans"/>
              </a:rPr>
              <a:t>The Linux Foundation Internal Use Only</a:t>
            </a:r>
            <a:endParaRPr sz="900">
              <a:solidFill>
                <a:schemeClr val="lt1"/>
              </a:solidFill>
              <a:latin typeface="Gill Sans"/>
              <a:ea typeface="Gill Sans"/>
              <a:cs typeface="Gill Sans"/>
              <a:sym typeface="Gill Sans"/>
            </a:endParaRPr>
          </a:p>
        </p:txBody>
      </p:sp>
      <p:grpSp>
        <p:nvGrpSpPr>
          <p:cNvPr id="409" name="Google Shape;409;p59"/>
          <p:cNvGrpSpPr/>
          <p:nvPr/>
        </p:nvGrpSpPr>
        <p:grpSpPr>
          <a:xfrm>
            <a:off x="661081" y="2783929"/>
            <a:ext cx="3968564" cy="1359901"/>
            <a:chOff x="661081" y="2936329"/>
            <a:chExt cx="3968564" cy="1359901"/>
          </a:xfrm>
        </p:grpSpPr>
        <p:sp>
          <p:nvSpPr>
            <p:cNvPr id="410" name="Google Shape;410;p59"/>
            <p:cNvSpPr/>
            <p:nvPr/>
          </p:nvSpPr>
          <p:spPr>
            <a:xfrm>
              <a:off x="3936045"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1" name="Google Shape;411;p59"/>
            <p:cNvSpPr/>
            <p:nvPr/>
          </p:nvSpPr>
          <p:spPr>
            <a:xfrm>
              <a:off x="3190670" y="2936330"/>
              <a:ext cx="693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06" name="Google Shape;406;p59"/>
            <p:cNvSpPr/>
            <p:nvPr/>
          </p:nvSpPr>
          <p:spPr>
            <a:xfrm>
              <a:off x="2336120"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2" name="Google Shape;412;p59"/>
            <p:cNvSpPr/>
            <p:nvPr/>
          </p:nvSpPr>
          <p:spPr>
            <a:xfrm>
              <a:off x="1462345" y="2936330"/>
              <a:ext cx="819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3" name="Google Shape;413;p59"/>
            <p:cNvSpPr/>
            <p:nvPr/>
          </p:nvSpPr>
          <p:spPr>
            <a:xfrm>
              <a:off x="685270" y="2936329"/>
              <a:ext cx="726600" cy="1359900"/>
            </a:xfrm>
            <a:prstGeom prst="roundRect">
              <a:avLst>
                <a:gd fmla="val 16667" name="adj"/>
              </a:avLst>
            </a:prstGeom>
            <a:solidFill>
              <a:srgbClr val="8EBBFF">
                <a:alpha val="40390"/>
              </a:srgb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1"/>
                </a:solidFill>
                <a:latin typeface="Arial"/>
                <a:ea typeface="Arial"/>
                <a:cs typeface="Arial"/>
                <a:sym typeface="Arial"/>
              </a:endParaRPr>
            </a:p>
          </p:txBody>
        </p:sp>
        <p:sp>
          <p:nvSpPr>
            <p:cNvPr id="414" name="Google Shape;414;p59"/>
            <p:cNvSpPr/>
            <p:nvPr/>
          </p:nvSpPr>
          <p:spPr>
            <a:xfrm>
              <a:off x="661081" y="3066071"/>
              <a:ext cx="813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Zowe </a:t>
              </a:r>
              <a:endParaRPr sz="1200">
                <a:solidFill>
                  <a:schemeClr val="dk1"/>
                </a:solidFill>
                <a:latin typeface="Arial"/>
                <a:ea typeface="Arial"/>
                <a:cs typeface="Arial"/>
                <a:sym typeface="Arial"/>
              </a:endParaRPr>
            </a:p>
          </p:txBody>
        </p:sp>
        <p:sp>
          <p:nvSpPr>
            <p:cNvPr id="415" name="Google Shape;415;p59"/>
            <p:cNvSpPr/>
            <p:nvPr/>
          </p:nvSpPr>
          <p:spPr>
            <a:xfrm>
              <a:off x="1498756" y="3066071"/>
              <a:ext cx="7590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200">
                  <a:solidFill>
                    <a:schemeClr val="dk1"/>
                  </a:solidFill>
                </a:rPr>
                <a:t>ADE</a:t>
              </a:r>
              <a:endParaRPr sz="1200">
                <a:solidFill>
                  <a:schemeClr val="dk1"/>
                </a:solidFill>
                <a:latin typeface="Arial"/>
                <a:ea typeface="Arial"/>
                <a:cs typeface="Arial"/>
                <a:sym typeface="Arial"/>
              </a:endParaRPr>
            </a:p>
          </p:txBody>
        </p:sp>
        <p:sp>
          <p:nvSpPr>
            <p:cNvPr id="416" name="Google Shape;416;p59"/>
            <p:cNvSpPr/>
            <p:nvPr/>
          </p:nvSpPr>
          <p:spPr>
            <a:xfrm>
              <a:off x="723944" y="3744703"/>
              <a:ext cx="3833100" cy="437700"/>
            </a:xfrm>
            <a:prstGeom prst="roundRect">
              <a:avLst>
                <a:gd fmla="val 16667" name="adj"/>
              </a:avLst>
            </a:prstGeom>
            <a:solidFill>
              <a:srgbClr val="168F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lt1"/>
                  </a:solidFill>
                  <a:latin typeface="Arial"/>
                  <a:ea typeface="Arial"/>
                  <a:cs typeface="Arial"/>
                  <a:sym typeface="Arial"/>
                </a:rPr>
                <a:t>Developer Communities</a:t>
              </a:r>
              <a:endParaRPr sz="1400">
                <a:solidFill>
                  <a:schemeClr val="lt1"/>
                </a:solidFill>
                <a:latin typeface="Arial"/>
                <a:ea typeface="Arial"/>
                <a:cs typeface="Arial"/>
                <a:sym typeface="Arial"/>
              </a:endParaRPr>
            </a:p>
          </p:txBody>
        </p:sp>
        <p:sp>
          <p:nvSpPr>
            <p:cNvPr id="417" name="Google Shape;417;p59"/>
            <p:cNvSpPr/>
            <p:nvPr/>
          </p:nvSpPr>
          <p:spPr>
            <a:xfrm>
              <a:off x="3256589" y="3066071"/>
              <a:ext cx="5586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800">
                <a:solidFill>
                  <a:schemeClr val="dk1"/>
                </a:solidFill>
                <a:latin typeface="Arial"/>
                <a:ea typeface="Arial"/>
                <a:cs typeface="Arial"/>
                <a:sym typeface="Arial"/>
              </a:endParaRPr>
            </a:p>
          </p:txBody>
        </p:sp>
        <p:sp>
          <p:nvSpPr>
            <p:cNvPr id="418" name="Google Shape;418;p59"/>
            <p:cNvSpPr/>
            <p:nvPr/>
          </p:nvSpPr>
          <p:spPr>
            <a:xfrm>
              <a:off x="2387321" y="3066071"/>
              <a:ext cx="7143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700">
                  <a:solidFill>
                    <a:schemeClr val="dk1"/>
                  </a:solidFill>
                </a:rPr>
                <a:t>Mentorship</a:t>
              </a:r>
              <a:endParaRPr sz="700">
                <a:solidFill>
                  <a:schemeClr val="dk1"/>
                </a:solidFill>
                <a:latin typeface="Arial"/>
                <a:ea typeface="Arial"/>
                <a:cs typeface="Arial"/>
                <a:sym typeface="Arial"/>
              </a:endParaRPr>
            </a:p>
          </p:txBody>
        </p:sp>
        <p:sp>
          <p:nvSpPr>
            <p:cNvPr id="419" name="Google Shape;419;p59"/>
            <p:cNvSpPr/>
            <p:nvPr/>
          </p:nvSpPr>
          <p:spPr>
            <a:xfrm>
              <a:off x="3970126" y="3066071"/>
              <a:ext cx="586800" cy="5496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chemeClr val="dk1"/>
                  </a:solidFill>
                  <a:latin typeface="Arial"/>
                  <a:ea typeface="Arial"/>
                  <a:cs typeface="Arial"/>
                  <a:sym typeface="Arial"/>
                </a:rPr>
                <a:t>etc</a:t>
              </a:r>
              <a:endParaRPr sz="1400">
                <a:solidFill>
                  <a:schemeClr val="dk1"/>
                </a:solidFill>
                <a:latin typeface="Arial"/>
                <a:ea typeface="Arial"/>
                <a:cs typeface="Arial"/>
                <a:sym typeface="Arial"/>
              </a:endParaRPr>
            </a:p>
          </p:txBody>
        </p:sp>
        <p:sp>
          <p:nvSpPr>
            <p:cNvPr id="420" name="Google Shape;420;p59"/>
            <p:cNvSpPr/>
            <p:nvPr/>
          </p:nvSpPr>
          <p:spPr>
            <a:xfrm>
              <a:off x="3128779" y="3090872"/>
              <a:ext cx="835200" cy="554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100">
                  <a:solidFill>
                    <a:schemeClr val="dk1"/>
                  </a:solidFill>
                </a:rPr>
                <a:t>Zorow</a:t>
              </a:r>
              <a:endParaRPr sz="1100"/>
            </a:p>
          </p:txBody>
        </p:sp>
      </p:grpSp>
      <p:sp>
        <p:nvSpPr>
          <p:cNvPr id="421" name="Google Shape;421;p59"/>
          <p:cNvSpPr txBox="1"/>
          <p:nvPr>
            <p:ph idx="12" type="sldNum"/>
          </p:nvPr>
        </p:nvSpPr>
        <p:spPr>
          <a:xfrm>
            <a:off x="8227785" y="4803546"/>
            <a:ext cx="5805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type="ctrTitle"/>
          </p:nvPr>
        </p:nvSpPr>
        <p:spPr>
          <a:xfrm>
            <a:off x="4553842" y="20302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1"/>
          <p:cNvSpPr txBox="1"/>
          <p:nvPr>
            <p:ph idx="1" type="body"/>
          </p:nvPr>
        </p:nvSpPr>
        <p:spPr>
          <a:xfrm>
            <a:off x="334000" y="1000204"/>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 sz="1700"/>
              <a:t>The TAC’s responsibilities include:</a:t>
            </a:r>
            <a:endParaRPr sz="1700"/>
          </a:p>
          <a:p>
            <a:pPr indent="-336550" lvl="0" marL="457200" rtl="0" algn="l">
              <a:spcBef>
                <a:spcPts val="1000"/>
              </a:spcBef>
              <a:spcAft>
                <a:spcPts val="0"/>
              </a:spcAft>
              <a:buSzPts val="1700"/>
              <a:buChar char="●"/>
            </a:pPr>
            <a:r>
              <a:rPr lang="en" sz="1700"/>
              <a:t>Setting an overall technical vision for Open Mainframe Project</a:t>
            </a:r>
            <a:endParaRPr sz="1700"/>
          </a:p>
          <a:p>
            <a:pPr indent="-336550" lvl="0" marL="457200" rtl="0" algn="l">
              <a:spcBef>
                <a:spcPts val="400"/>
              </a:spcBef>
              <a:spcAft>
                <a:spcPts val="0"/>
              </a:spcAft>
              <a:buSzPts val="1700"/>
              <a:buChar char="●"/>
            </a:pPr>
            <a:r>
              <a:rPr lang="en" sz="1700"/>
              <a:t>Approving new projects and working groups;</a:t>
            </a:r>
            <a:endParaRPr sz="1700"/>
          </a:p>
          <a:p>
            <a:pPr indent="-336550" lvl="0" marL="457200" rtl="0" algn="l">
              <a:spcBef>
                <a:spcPts val="400"/>
              </a:spcBef>
              <a:spcAft>
                <a:spcPts val="0"/>
              </a:spcAft>
              <a:buSzPts val="1700"/>
              <a:buChar char="●"/>
            </a:pPr>
            <a:r>
              <a:rPr lang="en" sz="1700"/>
              <a:t>Overseeing the Project Lifecycle</a:t>
            </a:r>
            <a:r>
              <a:rPr lang="en" sz="1700"/>
              <a:t>;</a:t>
            </a:r>
            <a:endParaRPr sz="1700"/>
          </a:p>
          <a:p>
            <a:pPr indent="-336550" lvl="0" marL="457200" rtl="0" algn="l">
              <a:spcBef>
                <a:spcPts val="400"/>
              </a:spcBef>
              <a:spcAft>
                <a:spcPts val="0"/>
              </a:spcAft>
              <a:buSzPts val="1700"/>
              <a:buChar char="●"/>
            </a:pPr>
            <a:r>
              <a:rPr lang="en" sz="1700"/>
              <a:t>Enabling collaboration between projects and working groups;</a:t>
            </a:r>
            <a:endParaRPr sz="1700"/>
          </a:p>
          <a:p>
            <a:pPr indent="-336550" lvl="0" marL="457200" rtl="0" algn="l">
              <a:spcBef>
                <a:spcPts val="400"/>
              </a:spcBef>
              <a:spcAft>
                <a:spcPts val="0"/>
              </a:spcAft>
              <a:buSzPts val="1700"/>
              <a:buChar char="●"/>
            </a:pPr>
            <a:r>
              <a:rPr lang="en" sz="1700"/>
              <a:t>Making recommendations to the Budget Committee for any resource needs;</a:t>
            </a:r>
            <a:endParaRPr sz="1700"/>
          </a:p>
          <a:p>
            <a:pPr indent="-336550" lvl="0" marL="457200" rtl="0" algn="l">
              <a:spcBef>
                <a:spcPts val="400"/>
              </a:spcBef>
              <a:spcAft>
                <a:spcPts val="0"/>
              </a:spcAft>
              <a:buSzPts val="1700"/>
              <a:buChar char="●"/>
            </a:pPr>
            <a:r>
              <a:rPr lang="en" sz="1700"/>
              <a:t>Voting on other decisions that come before the TAC.</a:t>
            </a:r>
            <a:endParaRPr sz="1700"/>
          </a:p>
          <a:p>
            <a:pPr indent="0" lvl="0" marL="0" rtl="0" algn="l">
              <a:spcBef>
                <a:spcPts val="1000"/>
              </a:spcBef>
              <a:spcAft>
                <a:spcPts val="1000"/>
              </a:spcAft>
              <a:buNone/>
            </a:pPr>
            <a:r>
              <a:rPr lang="en" sz="1700"/>
              <a:t>Additional responsibilities are described in </a:t>
            </a:r>
            <a:r>
              <a:rPr lang="en" sz="1700" u="sng">
                <a:solidFill>
                  <a:schemeClr val="hlink"/>
                </a:solidFill>
                <a:hlinkClick r:id="rId3"/>
              </a:rPr>
              <a:t>Section 4</a:t>
            </a:r>
            <a:r>
              <a:rPr lang="en" sz="1700"/>
              <a:t> of the Open Mainframe Project Charter.</a:t>
            </a:r>
            <a:endParaRPr sz="1700"/>
          </a:p>
        </p:txBody>
      </p:sp>
      <p:sp>
        <p:nvSpPr>
          <p:cNvPr id="432" name="Google Shape;43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TAC</a:t>
            </a:r>
            <a:r>
              <a:rPr lang="en"/>
              <a:t> Responsibilities</a:t>
            </a:r>
            <a:endParaRPr/>
          </a:p>
        </p:txBody>
      </p:sp>
      <p:sp>
        <p:nvSpPr>
          <p:cNvPr id="433" name="Google Shape;433;p61"/>
          <p:cNvSpPr txBox="1"/>
          <p:nvPr>
            <p:ph idx="12" type="sldNum"/>
          </p:nvPr>
        </p:nvSpPr>
        <p:spPr>
          <a:xfrm>
            <a:off x="8227785" y="4803546"/>
            <a:ext cx="5805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
                <a:solidFill>
                  <a:srgbClr val="001F8E"/>
                </a:solidFill>
                <a:latin typeface="Gill Sans"/>
                <a:ea typeface="Gill Sans"/>
                <a:cs typeface="Gill Sans"/>
                <a:sym typeface="Gill Sans"/>
              </a:rPr>
              <a:t>‹#›</a:t>
            </a:fld>
            <a:endParaRPr>
              <a:solidFill>
                <a:srgbClr val="001F8E"/>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